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60" r:id="rId6"/>
    <p:sldId id="261" r:id="rId7"/>
    <p:sldId id="284" r:id="rId8"/>
    <p:sldId id="262" r:id="rId9"/>
    <p:sldId id="285" r:id="rId10"/>
    <p:sldId id="286" r:id="rId11"/>
    <p:sldId id="287" r:id="rId12"/>
    <p:sldId id="288" r:id="rId13"/>
    <p:sldId id="263" r:id="rId14"/>
    <p:sldId id="289" r:id="rId15"/>
    <p:sldId id="290" r:id="rId16"/>
    <p:sldId id="291" r:id="rId17"/>
    <p:sldId id="292" r:id="rId18"/>
    <p:sldId id="293" r:id="rId19"/>
    <p:sldId id="294" r:id="rId20"/>
    <p:sldId id="264" r:id="rId21"/>
    <p:sldId id="295" r:id="rId22"/>
    <p:sldId id="296" r:id="rId23"/>
    <p:sldId id="297" r:id="rId24"/>
    <p:sldId id="298" r:id="rId25"/>
    <p:sldId id="299" r:id="rId26"/>
    <p:sldId id="302" r:id="rId27"/>
    <p:sldId id="300" r:id="rId28"/>
    <p:sldId id="303" r:id="rId29"/>
    <p:sldId id="301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2" r:id="rId38"/>
    <p:sldId id="313" r:id="rId39"/>
    <p:sldId id="314" r:id="rId40"/>
    <p:sldId id="315" r:id="rId41"/>
    <p:sldId id="316" r:id="rId42"/>
    <p:sldId id="317" r:id="rId43"/>
    <p:sldId id="318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723"/>
    <a:srgbClr val="FF5D5D"/>
    <a:srgbClr val="C00000"/>
    <a:srgbClr val="CC3300"/>
    <a:srgbClr val="3A6695"/>
    <a:srgbClr val="9CC5FD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1" autoAdjust="0"/>
    <p:restoredTop sz="95780" autoAdjust="0"/>
  </p:normalViewPr>
  <p:slideViewPr>
    <p:cSldViewPr snapToGrid="0">
      <p:cViewPr varScale="1">
        <p:scale>
          <a:sx n="100" d="100"/>
          <a:sy n="100" d="100"/>
        </p:scale>
        <p:origin x="108" y="246"/>
      </p:cViewPr>
      <p:guideLst>
        <p:guide orient="horz" pos="2160"/>
        <p:guide pos="38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GIF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jpe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46967"/>
          <a:stretch>
            <a:fillRect/>
          </a:stretch>
        </p:blipFill>
        <p:spPr>
          <a:xfrm>
            <a:off x="0" y="2176476"/>
            <a:ext cx="12209296" cy="287792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176477"/>
            <a:ext cx="12192000" cy="287792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6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23683" y="2729511"/>
            <a:ext cx="9744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函数和作用域</a:t>
            </a:r>
            <a:endParaRPr lang="zh-CN" altLang="en-US" sz="6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2565806" y="39900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中山大学计算机学院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4266490" y="5644929"/>
            <a:ext cx="1723500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</a:t>
            </a:r>
            <a:r>
              <a:rPr lang="zh-CN" altLang="en-US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：姓名</a:t>
            </a:r>
            <a:endParaRPr lang="zh-CN" altLang="en-US" dirty="0">
              <a:solidFill>
                <a:srgbClr val="0147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6910495" y="5644929"/>
            <a:ext cx="2837587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</a:t>
            </a:r>
            <a:r>
              <a:rPr lang="en-US" altLang="zh-CN" sz="2000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MOOC</a:t>
            </a:r>
            <a:r>
              <a:rPr lang="zh-CN" altLang="en-US" sz="2000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课程组</a:t>
            </a:r>
            <a:endParaRPr lang="zh-CN" altLang="en-US" sz="2000" dirty="0">
              <a:solidFill>
                <a:srgbClr val="0147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3416978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014723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643823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014723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0" r="2284" b="11992"/>
          <a:stretch>
            <a:fillRect/>
          </a:stretch>
        </p:blipFill>
        <p:spPr>
          <a:xfrm>
            <a:off x="4339400" y="923192"/>
            <a:ext cx="3433000" cy="1072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5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100">
                <p:cTn id="4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15" grpId="0"/>
      <p:bldP spid="16" grpId="0"/>
      <p:bldP spid="13" grpId="0"/>
      <p:bldP spid="14" grpId="0"/>
      <p:bldP spid="11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函数的声明与定义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5752" y="172445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函数的定义与声明</a:t>
            </a:r>
            <a:endParaRPr lang="zh-CN" altLang="en-US" sz="3600" b="1" dirty="0"/>
          </a:p>
        </p:txBody>
      </p:sp>
      <p:pic>
        <p:nvPicPr>
          <p:cNvPr id="7170" name="Picture 2" descr="https://qph.fs.quoracdn.net/main-qimg-80d086cf45c77e3a427ae47db20dfa6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813" y="2370787"/>
            <a:ext cx="6595047" cy="305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qph.fs.quoracdn.net/main-qimg-fd3ac001310da37de55c04219fd7b20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187" y="3198300"/>
            <a:ext cx="1693964" cy="12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25752" y="5723792"/>
            <a:ext cx="6768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语言至少有一个函数：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函数的调用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41590" y="159286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函数根据参数和返回值可以分为四类：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-186104" y="4344044"/>
            <a:ext cx="12564207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096000" y="1953177"/>
            <a:ext cx="0" cy="504550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625752" y="203300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无参数，无返回值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51799" y="202494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有参数，无返回值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51799" y="44705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有参数，有返回值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36147" y="447282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无参数，有返回值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r="5077"/>
          <a:stretch>
            <a:fillRect/>
          </a:stretch>
        </p:blipFill>
        <p:spPr>
          <a:xfrm>
            <a:off x="1536147" y="2413473"/>
            <a:ext cx="2312847" cy="13728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1" r="-9444"/>
          <a:stretch>
            <a:fillRect/>
          </a:stretch>
        </p:blipFill>
        <p:spPr>
          <a:xfrm>
            <a:off x="8299940" y="2413473"/>
            <a:ext cx="2436530" cy="1434708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1527355" y="2350368"/>
            <a:ext cx="846554" cy="4746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9312" y="2850685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空，无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1055077" y="2664069"/>
            <a:ext cx="316523" cy="186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940" y="4839908"/>
            <a:ext cx="2083178" cy="1524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224" y="4809879"/>
            <a:ext cx="1963169" cy="1599211"/>
          </a:xfrm>
          <a:prstGeom prst="rect">
            <a:avLst/>
          </a:prstGeom>
        </p:spPr>
      </p:pic>
      <p:sp>
        <p:nvSpPr>
          <p:cNvPr id="36" name="椭圆 35"/>
          <p:cNvSpPr/>
          <p:nvPr/>
        </p:nvSpPr>
        <p:spPr>
          <a:xfrm>
            <a:off x="9630684" y="5704650"/>
            <a:ext cx="458854" cy="4746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8339044" y="4806112"/>
            <a:ext cx="458854" cy="4746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 flipH="1" flipV="1">
            <a:off x="8824261" y="5235015"/>
            <a:ext cx="806423" cy="4239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615489" y="5098738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这两者类型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要一致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2" grpId="0"/>
      <p:bldP spid="8" grpId="0"/>
      <p:bldP spid="9" grpId="0"/>
      <p:bldP spid="10" grpId="0"/>
      <p:bldP spid="11" grpId="0"/>
      <p:bldP spid="16" grpId="0" animBg="1"/>
      <p:bldP spid="17" grpId="0"/>
      <p:bldP spid="36" grpId="0" animBg="1"/>
      <p:bldP spid="37" grpId="0" animBg="1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函数的调用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41590" y="159286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函数根据参数和返回值可以分为四类：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-186104" y="4344044"/>
            <a:ext cx="12564207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096000" y="1953177"/>
            <a:ext cx="0" cy="504550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58598" y="203300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无参数，无返回值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65137" y="202494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有参数，无返回值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65137" y="44705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有参数，有返回值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8993" y="447282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无参数，有返回值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r="5077"/>
          <a:stretch>
            <a:fillRect/>
          </a:stretch>
        </p:blipFill>
        <p:spPr>
          <a:xfrm>
            <a:off x="568993" y="2413473"/>
            <a:ext cx="2312847" cy="13728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1" r="-9444"/>
          <a:stretch>
            <a:fillRect/>
          </a:stretch>
        </p:blipFill>
        <p:spPr>
          <a:xfrm>
            <a:off x="9513278" y="2413473"/>
            <a:ext cx="2436530" cy="14347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278" y="4839908"/>
            <a:ext cx="2083178" cy="1524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70" y="4809879"/>
            <a:ext cx="1963169" cy="15992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061" y="2413473"/>
            <a:ext cx="2031319" cy="1824928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H="1" flipV="1">
            <a:off x="2181239" y="2846586"/>
            <a:ext cx="2188539" cy="28424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1345223" y="3490546"/>
            <a:ext cx="3094892" cy="23662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028915" y="266435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call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011739" y="3321726"/>
            <a:ext cx="860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273" y="2389630"/>
            <a:ext cx="1967742" cy="1825627"/>
          </a:xfrm>
          <a:prstGeom prst="rect">
            <a:avLst/>
          </a:prstGeom>
        </p:spPr>
      </p:pic>
      <p:cxnSp>
        <p:nvCxnSpPr>
          <p:cNvPr id="35" name="直接箭头连接符 34"/>
          <p:cNvCxnSpPr/>
          <p:nvPr/>
        </p:nvCxnSpPr>
        <p:spPr>
          <a:xfrm flipV="1">
            <a:off x="7666892" y="2714276"/>
            <a:ext cx="2487571" cy="38563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>
            <a:off x="7977790" y="3527058"/>
            <a:ext cx="1535489" cy="23103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8484806" y="258392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a=5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445888" y="33194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620" y="4655241"/>
            <a:ext cx="2398577" cy="184844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6050" y="4777157"/>
            <a:ext cx="2149029" cy="1671467"/>
          </a:xfrm>
          <a:prstGeom prst="rect">
            <a:avLst/>
          </a:prstGeom>
        </p:spPr>
      </p:pic>
      <p:cxnSp>
        <p:nvCxnSpPr>
          <p:cNvPr id="46" name="直接箭头连接符 45"/>
          <p:cNvCxnSpPr/>
          <p:nvPr/>
        </p:nvCxnSpPr>
        <p:spPr>
          <a:xfrm flipH="1" flipV="1">
            <a:off x="2210548" y="5197059"/>
            <a:ext cx="2018552" cy="22653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V="1">
            <a:off x="2400300" y="5692538"/>
            <a:ext cx="1969478" cy="30282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3058223" y="501482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call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600316" y="557946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x=6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3" name="直接箭头连接符 52"/>
          <p:cNvCxnSpPr/>
          <p:nvPr/>
        </p:nvCxnSpPr>
        <p:spPr>
          <a:xfrm flipV="1">
            <a:off x="8076616" y="5136690"/>
            <a:ext cx="1577338" cy="14520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H="1" flipV="1">
            <a:off x="8203015" y="5632553"/>
            <a:ext cx="1778363" cy="22036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8779699" y="485593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a=5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767072" y="54195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x=6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函数的调用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41590" y="159286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函数根据参数和返回值可以分为四类：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-186104" y="4344044"/>
            <a:ext cx="12564207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096000" y="1953177"/>
            <a:ext cx="0" cy="504550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58598" y="203300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无参数，无返回值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65137" y="202494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有参数，无返回值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65137" y="44705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有参数，有返回值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8993" y="447282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无参数，有返回值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r="5077"/>
          <a:stretch>
            <a:fillRect/>
          </a:stretch>
        </p:blipFill>
        <p:spPr>
          <a:xfrm>
            <a:off x="568993" y="2413473"/>
            <a:ext cx="2312847" cy="137286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1" r="-9444"/>
          <a:stretch>
            <a:fillRect/>
          </a:stretch>
        </p:blipFill>
        <p:spPr>
          <a:xfrm>
            <a:off x="9513278" y="2413473"/>
            <a:ext cx="2436530" cy="14347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278" y="4839908"/>
            <a:ext cx="2083178" cy="1524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70" y="4809879"/>
            <a:ext cx="1963169" cy="15992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061" y="2413473"/>
            <a:ext cx="2031319" cy="182492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273" y="2389630"/>
            <a:ext cx="1967742" cy="1825627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620" y="4655241"/>
            <a:ext cx="2398577" cy="184844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6050" y="4777157"/>
            <a:ext cx="2149029" cy="1671467"/>
          </a:xfrm>
          <a:prstGeom prst="rect">
            <a:avLst/>
          </a:prstGeom>
        </p:spPr>
      </p:pic>
      <p:cxnSp>
        <p:nvCxnSpPr>
          <p:cNvPr id="53" name="直接箭头连接符 52"/>
          <p:cNvCxnSpPr>
            <a:endCxn id="40" idx="7"/>
          </p:cNvCxnSpPr>
          <p:nvPr/>
        </p:nvCxnSpPr>
        <p:spPr>
          <a:xfrm flipH="1">
            <a:off x="7154463" y="5014829"/>
            <a:ext cx="2410676" cy="25173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9509209" y="4774248"/>
            <a:ext cx="549191" cy="4746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685699" y="5197059"/>
            <a:ext cx="549191" cy="4746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554313" y="47344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类型一致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函数的调用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1819275"/>
            <a:ext cx="3507144" cy="36182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012" y="1819275"/>
            <a:ext cx="4271963" cy="3187020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 flipV="1">
            <a:off x="4010025" y="2276475"/>
            <a:ext cx="4419600" cy="135191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 rot="20558194">
            <a:off x="5248881" y="2598945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a=5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 flipV="1">
            <a:off x="2739409" y="3990975"/>
            <a:ext cx="5518766" cy="11811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292963" y="3628390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x=6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77370" y="5398601"/>
            <a:ext cx="26372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函数后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y=5 or 9 ?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函数的调用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1819275"/>
            <a:ext cx="3507144" cy="36182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012" y="1819275"/>
            <a:ext cx="4271963" cy="3187020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 flipV="1">
            <a:off x="4010025" y="2276475"/>
            <a:ext cx="4419600" cy="135191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 rot="20558194">
            <a:off x="5248881" y="2598945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a=5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 flipV="1">
            <a:off x="2739409" y="3990975"/>
            <a:ext cx="5518766" cy="11811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292963" y="3628390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x=6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77370" y="5398601"/>
            <a:ext cx="26372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函数后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y=5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29625" y="6298168"/>
            <a:ext cx="343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（不是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的阶乘，是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感叹号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函数的调用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1819275"/>
            <a:ext cx="3507144" cy="36182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012" y="1819275"/>
            <a:ext cx="4271963" cy="3187020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 flipV="1">
            <a:off x="4010025" y="2276475"/>
            <a:ext cx="4419600" cy="135191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 rot="20558194">
            <a:off x="5248881" y="2598945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a=5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 flipV="1">
            <a:off x="2739409" y="3990975"/>
            <a:ext cx="5518766" cy="11811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292963" y="3628390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x=6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31832" y="5492080"/>
            <a:ext cx="6328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函数参数的按值传递（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Call By Value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91739" y="6066155"/>
            <a:ext cx="8977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函数里的变量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函数里的变量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不是同一个变量，尽管它们的值一样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函数里无论对变量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作什么操作，不会影响到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函数里的变量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函数的调用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3910" y="1663405"/>
            <a:ext cx="11494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：我想对变量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的修改能影响到变量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怎么办？比如我想写一个函数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swap(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a,b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用来交换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这两个变量的值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：那就用到另一种传递方式，叫引用传递（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Call By Reference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10" y="2890837"/>
            <a:ext cx="4238625" cy="35106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12535" y="5891539"/>
            <a:ext cx="6801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由于变量是储存在计算机内存的某个地方，我们用</a:t>
            </a:r>
            <a:r>
              <a:rPr lang="zh-CN" altLang="en-US" sz="2400" b="1" dirty="0"/>
              <a:t>地址</a:t>
            </a:r>
            <a:r>
              <a:rPr lang="zh-CN" altLang="en-US" dirty="0"/>
              <a:t>来描述。</a:t>
            </a:r>
            <a:endParaRPr lang="en-US" altLang="zh-CN" dirty="0"/>
          </a:p>
          <a:p>
            <a:r>
              <a:rPr lang="zh-CN" altLang="en-US" dirty="0"/>
              <a:t>如果两个变量名指向同一个内存地方，</a:t>
            </a:r>
            <a:endParaRPr lang="en-US" altLang="zh-CN" dirty="0"/>
          </a:p>
          <a:p>
            <a:r>
              <a:rPr lang="zh-CN" altLang="en-US" dirty="0"/>
              <a:t>那么对该内存地址的操作就能影响到其他变量的值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237" y="3243589"/>
            <a:ext cx="5604223" cy="264795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8610600" y="3318086"/>
            <a:ext cx="1152525" cy="4746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496300" y="282564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指针类型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3438525" y="3792702"/>
            <a:ext cx="5057775" cy="88772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 rot="20994858">
            <a:off x="4820213" y="389152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地址传递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变量的作用域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31" y="2486102"/>
            <a:ext cx="3507144" cy="36182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870" y="2486102"/>
            <a:ext cx="4271963" cy="3187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0031" y="1531756"/>
            <a:ext cx="10491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变量的作用域（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scope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），指能够访问（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access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）该变量的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，可以是全局，可以是函数，可以是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循环，也可以是任意用大括号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括起来的代码块。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82353" y="2823145"/>
            <a:ext cx="28149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函数里无法访问到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函数里的变量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，但能访问到变量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函数里，无法访问到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函数里的变量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，但能访问到变量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73825" y="5640632"/>
            <a:ext cx="4451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的作用域是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的作用域是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2" grpId="0"/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变量的作用域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6181" y="1583845"/>
            <a:ext cx="10491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根据作用域的范围，变量可以分为三类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5"/>
          <p:cNvGraphicFramePr>
            <a:graphicFrameLocks noGrp="1"/>
          </p:cNvGraphicFramePr>
          <p:nvPr/>
        </p:nvGraphicFramePr>
        <p:xfrm>
          <a:off x="2002117" y="2270658"/>
          <a:ext cx="8187766" cy="3726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3883"/>
                <a:gridCol w="4093883"/>
              </a:tblGrid>
              <a:tr h="8922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位置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种类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8922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在函数或代码块里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局部变量</a:t>
                      </a:r>
                      <a:endParaRPr lang="en-US" altLang="zh-CN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2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local variables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8922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在所有函数外面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全局变量</a:t>
                      </a:r>
                      <a:endParaRPr lang="en-US" altLang="zh-CN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Global variables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8922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在函数参数列表里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形式参数</a:t>
                      </a:r>
                      <a:endParaRPr lang="en-US" altLang="zh-CN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Formal parameters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903234" y="773753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903234" y="1741678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5903234" y="2709603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903234" y="3677528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5903234" y="4645455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05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7008134" y="773753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函数是什么</a:t>
            </a:r>
            <a:endParaRPr lang="zh-CN" altLang="en-US" sz="2000" b="1" dirty="0"/>
          </a:p>
        </p:txBody>
      </p:sp>
      <p:sp>
        <p:nvSpPr>
          <p:cNvPr id="60" name="圆角矩形 59"/>
          <p:cNvSpPr/>
          <p:nvPr/>
        </p:nvSpPr>
        <p:spPr>
          <a:xfrm>
            <a:off x="7008134" y="1741678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函数的声明与定义</a:t>
            </a:r>
            <a:endParaRPr lang="zh-CN" altLang="en-US" sz="2000" b="1" dirty="0"/>
          </a:p>
        </p:txBody>
      </p:sp>
      <p:sp>
        <p:nvSpPr>
          <p:cNvPr id="61" name="圆角矩形 60"/>
          <p:cNvSpPr/>
          <p:nvPr/>
        </p:nvSpPr>
        <p:spPr>
          <a:xfrm>
            <a:off x="7008134" y="2709603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函数的调用</a:t>
            </a:r>
            <a:endParaRPr lang="zh-CN" altLang="en-US" sz="2000" b="1" dirty="0"/>
          </a:p>
        </p:txBody>
      </p:sp>
      <p:sp>
        <p:nvSpPr>
          <p:cNvPr id="62" name="圆角矩形 61"/>
          <p:cNvSpPr/>
          <p:nvPr/>
        </p:nvSpPr>
        <p:spPr>
          <a:xfrm>
            <a:off x="7008134" y="3677528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变量的作用域</a:t>
            </a:r>
            <a:endParaRPr lang="zh-CN" altLang="en-US" sz="2000" b="1" dirty="0"/>
          </a:p>
        </p:txBody>
      </p:sp>
      <p:sp>
        <p:nvSpPr>
          <p:cNvPr id="63" name="圆角矩形 62"/>
          <p:cNvSpPr/>
          <p:nvPr/>
        </p:nvSpPr>
        <p:spPr>
          <a:xfrm>
            <a:off x="7008134" y="4645455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递归函数</a:t>
            </a:r>
            <a:endParaRPr lang="zh-CN" altLang="en-US" sz="2000" b="1" dirty="0"/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8"/>
          <p:cNvSpPr/>
          <p:nvPr/>
        </p:nvSpPr>
        <p:spPr>
          <a:xfrm>
            <a:off x="5903234" y="561338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06</a:t>
            </a:r>
            <a:endParaRPr lang="zh-CN" altLang="en-US" b="1" dirty="0"/>
          </a:p>
        </p:txBody>
      </p:sp>
      <p:sp>
        <p:nvSpPr>
          <p:cNvPr id="18" name="圆角矩形 62"/>
          <p:cNvSpPr/>
          <p:nvPr/>
        </p:nvSpPr>
        <p:spPr>
          <a:xfrm>
            <a:off x="7008134" y="561338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总结</a:t>
            </a:r>
            <a:endParaRPr lang="zh-CN" altLang="en-US" sz="2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  <p:bldP spid="16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566" y="2150508"/>
            <a:ext cx="4019754" cy="4131760"/>
          </a:xfrm>
          <a:prstGeom prst="rect">
            <a:avLst/>
          </a:prstGeom>
        </p:spPr>
      </p:pic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变量的作用域：局部变量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0031" y="1638259"/>
            <a:ext cx="10491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局部变量在函数（块）内声明，仅在该函数（块）内能够访问到。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02049" y="3103686"/>
            <a:ext cx="3475268" cy="149021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125915" y="2510024"/>
            <a:ext cx="6083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其实函数和代码块都是由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大括号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包裹起来的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在该大括号内声明的变量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在该大括号内可以访问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88523" y="3903983"/>
            <a:ext cx="5198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在内部大括号内声明，外部访问不了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但内部大括号可以访问外部大括号的变量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但访问不了同级大括号内的变量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0564" y="2971482"/>
            <a:ext cx="553998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一个代码块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144603" y="4842524"/>
            <a:ext cx="3743920" cy="131209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810089" y="633105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另一个代码块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2" grpId="0"/>
      <p:bldP spid="4" grpId="0" animBg="1"/>
      <p:bldP spid="9" grpId="0"/>
      <p:bldP spid="11" grpId="0"/>
      <p:bldP spid="15" grpId="0"/>
      <p:bldP spid="23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566" y="2150508"/>
            <a:ext cx="4019754" cy="4131760"/>
          </a:xfrm>
          <a:prstGeom prst="rect">
            <a:avLst/>
          </a:prstGeom>
        </p:spPr>
      </p:pic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变量的作用域：局部变量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0031" y="1638259"/>
            <a:ext cx="10491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局部变量在函数（块）内声明，仅在该函数（块）内能够访问到。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002049" y="3103686"/>
            <a:ext cx="3475268" cy="149021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80564" y="2971482"/>
            <a:ext cx="553998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一个代码块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144603" y="4842524"/>
            <a:ext cx="3743920" cy="131209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810089" y="633105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另一个代码块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7508631" y="2437682"/>
            <a:ext cx="2549769" cy="11517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函数</a:t>
            </a:r>
            <a:r>
              <a:rPr lang="en-US" altLang="zh-CN" dirty="0"/>
              <a:t>add</a:t>
            </a:r>
            <a:endParaRPr lang="en-US" altLang="zh-CN" dirty="0"/>
          </a:p>
          <a:p>
            <a:pPr algn="ctr"/>
            <a:r>
              <a:rPr lang="zh-CN" altLang="en-US" dirty="0"/>
              <a:t>变量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7" name="矩形: 圆角 16"/>
          <p:cNvSpPr/>
          <p:nvPr/>
        </p:nvSpPr>
        <p:spPr>
          <a:xfrm>
            <a:off x="5586875" y="4067631"/>
            <a:ext cx="2549769" cy="11517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一个代码块</a:t>
            </a:r>
            <a:endParaRPr lang="en-US" altLang="zh-CN" dirty="0"/>
          </a:p>
          <a:p>
            <a:pPr algn="ctr"/>
            <a:r>
              <a:rPr lang="zh-CN" altLang="en-US" dirty="0"/>
              <a:t>变量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8" name="矩形: 圆角 17"/>
          <p:cNvSpPr/>
          <p:nvPr/>
        </p:nvSpPr>
        <p:spPr>
          <a:xfrm>
            <a:off x="9352084" y="4067631"/>
            <a:ext cx="2549769" cy="11517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另一个代码块</a:t>
            </a:r>
            <a:endParaRPr lang="en-US" altLang="zh-CN" dirty="0"/>
          </a:p>
          <a:p>
            <a:pPr algn="ctr"/>
            <a:r>
              <a:rPr lang="zh-CN" altLang="en-US" dirty="0"/>
              <a:t>变量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" name="箭头: 圆角右 4"/>
          <p:cNvSpPr/>
          <p:nvPr/>
        </p:nvSpPr>
        <p:spPr>
          <a:xfrm rot="10800000" flipV="1">
            <a:off x="10251696" y="3091426"/>
            <a:ext cx="750543" cy="852854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箭头: 圆角右 18"/>
          <p:cNvSpPr/>
          <p:nvPr/>
        </p:nvSpPr>
        <p:spPr>
          <a:xfrm rot="10800000" flipH="1" flipV="1">
            <a:off x="6564793" y="3091426"/>
            <a:ext cx="750543" cy="852854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96254" y="5498569"/>
            <a:ext cx="6853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在一个域内，可以访问包含其域的块（父亲）内变量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局部变量的生命周期也仅在这个块内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一旦当前执行的代码离开了这个块，在该块的变量就被销毁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变量的作用域：局部变量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0031" y="1525422"/>
            <a:ext cx="10491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稍复杂的例子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6020530" y="1825816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函数</a:t>
            </a:r>
            <a:r>
              <a:rPr lang="en-US" altLang="zh-CN" sz="2000" dirty="0"/>
              <a:t>add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a</a:t>
            </a:r>
            <a:endParaRPr lang="zh-CN" altLang="en-US" sz="2000" dirty="0"/>
          </a:p>
        </p:txBody>
      </p:sp>
      <p:sp>
        <p:nvSpPr>
          <p:cNvPr id="17" name="矩形: 圆角 16"/>
          <p:cNvSpPr/>
          <p:nvPr/>
        </p:nvSpPr>
        <p:spPr>
          <a:xfrm>
            <a:off x="4321520" y="3244958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If then </a:t>
            </a:r>
            <a:r>
              <a:rPr lang="zh-CN" altLang="en-US" sz="2000" dirty="0"/>
              <a:t>代码块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b</a:t>
            </a:r>
            <a:endParaRPr lang="zh-CN" altLang="en-US" sz="2000" dirty="0"/>
          </a:p>
        </p:txBody>
      </p:sp>
      <p:sp>
        <p:nvSpPr>
          <p:cNvPr id="18" name="矩形: 圆角 17"/>
          <p:cNvSpPr/>
          <p:nvPr/>
        </p:nvSpPr>
        <p:spPr>
          <a:xfrm>
            <a:off x="7779099" y="3244958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If else </a:t>
            </a:r>
            <a:r>
              <a:rPr lang="zh-CN" altLang="en-US" sz="2000" dirty="0"/>
              <a:t>代码块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c</a:t>
            </a:r>
            <a:endParaRPr lang="zh-CN" altLang="en-US" sz="2000" dirty="0"/>
          </a:p>
        </p:txBody>
      </p:sp>
      <p:sp>
        <p:nvSpPr>
          <p:cNvPr id="20" name="矩形: 圆角 19"/>
          <p:cNvSpPr/>
          <p:nvPr/>
        </p:nvSpPr>
        <p:spPr>
          <a:xfrm>
            <a:off x="7779099" y="4682814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一个代码块</a:t>
            </a:r>
            <a:r>
              <a:rPr lang="en-US" altLang="zh-CN" sz="2000" dirty="0"/>
              <a:t>X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d</a:t>
            </a:r>
            <a:endParaRPr lang="zh-CN" altLang="en-US" sz="2000" dirty="0"/>
          </a:p>
        </p:txBody>
      </p:sp>
      <p:sp>
        <p:nvSpPr>
          <p:cNvPr id="24" name="矩形: 圆角 23"/>
          <p:cNvSpPr/>
          <p:nvPr/>
        </p:nvSpPr>
        <p:spPr>
          <a:xfrm>
            <a:off x="10068030" y="3225120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另一个代码块</a:t>
            </a:r>
            <a:r>
              <a:rPr lang="en-US" altLang="zh-CN" sz="2000" dirty="0"/>
              <a:t>Y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t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21" y="1991633"/>
            <a:ext cx="3245366" cy="4637767"/>
          </a:xfrm>
          <a:prstGeom prst="rect">
            <a:avLst/>
          </a:prstGeom>
        </p:spPr>
      </p:pic>
      <p:cxnSp>
        <p:nvCxnSpPr>
          <p:cNvPr id="11" name="直接箭头连接符 10"/>
          <p:cNvCxnSpPr>
            <a:stCxn id="17" idx="0"/>
            <a:endCxn id="3" idx="1"/>
          </p:cNvCxnSpPr>
          <p:nvPr/>
        </p:nvCxnSpPr>
        <p:spPr>
          <a:xfrm flipV="1">
            <a:off x="5337086" y="2264160"/>
            <a:ext cx="683444" cy="98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8" idx="0"/>
            <a:endCxn id="3" idx="3"/>
          </p:cNvCxnSpPr>
          <p:nvPr/>
        </p:nvCxnSpPr>
        <p:spPr>
          <a:xfrm flipH="1" flipV="1">
            <a:off x="8051661" y="2264160"/>
            <a:ext cx="743004" cy="98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0" idx="0"/>
            <a:endCxn id="18" idx="2"/>
          </p:cNvCxnSpPr>
          <p:nvPr/>
        </p:nvCxnSpPr>
        <p:spPr>
          <a:xfrm flipV="1">
            <a:off x="8794665" y="4121646"/>
            <a:ext cx="0" cy="561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4" idx="0"/>
            <a:endCxn id="3" idx="3"/>
          </p:cNvCxnSpPr>
          <p:nvPr/>
        </p:nvCxnSpPr>
        <p:spPr>
          <a:xfrm flipH="1" flipV="1">
            <a:off x="8051661" y="2264160"/>
            <a:ext cx="3031935" cy="9609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964475" y="4682814"/>
            <a:ext cx="3817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在代码块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内可以访问到变量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，但访问不到变量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变量的作用域：局部变量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0031" y="1525422"/>
            <a:ext cx="10491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稍复杂的例子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6020530" y="1825816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函数</a:t>
            </a:r>
            <a:r>
              <a:rPr lang="en-US" altLang="zh-CN" sz="2000" dirty="0"/>
              <a:t>add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a</a:t>
            </a:r>
            <a:endParaRPr lang="zh-CN" altLang="en-US" sz="2000" dirty="0"/>
          </a:p>
        </p:txBody>
      </p:sp>
      <p:sp>
        <p:nvSpPr>
          <p:cNvPr id="17" name="矩形: 圆角 16"/>
          <p:cNvSpPr/>
          <p:nvPr/>
        </p:nvSpPr>
        <p:spPr>
          <a:xfrm>
            <a:off x="4321520" y="3244958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If then </a:t>
            </a:r>
            <a:r>
              <a:rPr lang="zh-CN" altLang="en-US" sz="2000" dirty="0"/>
              <a:t>代码块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b</a:t>
            </a:r>
            <a:endParaRPr lang="zh-CN" altLang="en-US" sz="2000" dirty="0"/>
          </a:p>
        </p:txBody>
      </p:sp>
      <p:sp>
        <p:nvSpPr>
          <p:cNvPr id="18" name="矩形: 圆角 17"/>
          <p:cNvSpPr/>
          <p:nvPr/>
        </p:nvSpPr>
        <p:spPr>
          <a:xfrm>
            <a:off x="7779099" y="3244958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If else </a:t>
            </a:r>
            <a:r>
              <a:rPr lang="zh-CN" altLang="en-US" sz="2000" dirty="0"/>
              <a:t>代码块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c</a:t>
            </a:r>
            <a:endParaRPr lang="zh-CN" altLang="en-US" sz="2000" dirty="0"/>
          </a:p>
        </p:txBody>
      </p:sp>
      <p:sp>
        <p:nvSpPr>
          <p:cNvPr id="20" name="矩形: 圆角 19"/>
          <p:cNvSpPr/>
          <p:nvPr/>
        </p:nvSpPr>
        <p:spPr>
          <a:xfrm>
            <a:off x="7779099" y="4682814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一个代码块</a:t>
            </a:r>
            <a:r>
              <a:rPr lang="en-US" altLang="zh-CN" sz="2000" dirty="0"/>
              <a:t>X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d</a:t>
            </a:r>
            <a:endParaRPr lang="zh-CN" altLang="en-US" sz="2000" dirty="0"/>
          </a:p>
        </p:txBody>
      </p:sp>
      <p:sp>
        <p:nvSpPr>
          <p:cNvPr id="24" name="矩形: 圆角 23"/>
          <p:cNvSpPr/>
          <p:nvPr/>
        </p:nvSpPr>
        <p:spPr>
          <a:xfrm>
            <a:off x="10068030" y="3225120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另一个代码块</a:t>
            </a:r>
            <a:r>
              <a:rPr lang="en-US" altLang="zh-CN" sz="2000" dirty="0"/>
              <a:t>Y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t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21" y="1991633"/>
            <a:ext cx="3245366" cy="4637767"/>
          </a:xfrm>
          <a:prstGeom prst="rect">
            <a:avLst/>
          </a:prstGeom>
        </p:spPr>
      </p:pic>
      <p:cxnSp>
        <p:nvCxnSpPr>
          <p:cNvPr id="11" name="直接箭头连接符 10"/>
          <p:cNvCxnSpPr>
            <a:stCxn id="17" idx="0"/>
            <a:endCxn id="3" idx="1"/>
          </p:cNvCxnSpPr>
          <p:nvPr/>
        </p:nvCxnSpPr>
        <p:spPr>
          <a:xfrm flipV="1">
            <a:off x="5337086" y="2264160"/>
            <a:ext cx="683444" cy="98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8" idx="0"/>
            <a:endCxn id="3" idx="3"/>
          </p:cNvCxnSpPr>
          <p:nvPr/>
        </p:nvCxnSpPr>
        <p:spPr>
          <a:xfrm flipH="1" flipV="1">
            <a:off x="8051661" y="2264160"/>
            <a:ext cx="743004" cy="98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0" idx="0"/>
            <a:endCxn id="18" idx="2"/>
          </p:cNvCxnSpPr>
          <p:nvPr/>
        </p:nvCxnSpPr>
        <p:spPr>
          <a:xfrm flipV="1">
            <a:off x="8794665" y="4121646"/>
            <a:ext cx="0" cy="561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4" idx="0"/>
            <a:endCxn id="3" idx="3"/>
          </p:cNvCxnSpPr>
          <p:nvPr/>
        </p:nvCxnSpPr>
        <p:spPr>
          <a:xfrm flipH="1" flipV="1">
            <a:off x="8051661" y="2264160"/>
            <a:ext cx="3031935" cy="9609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964474" y="4682814"/>
            <a:ext cx="45816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局部变量不会自动初始化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必须手动初始化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局部变量的生命周期仅在所在块内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代码执行离开了该块，其变量均被销毁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变量的作用域：局部变量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0031" y="1525422"/>
            <a:ext cx="10491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稍复杂的例子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6020530" y="1825816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函数</a:t>
            </a:r>
            <a:r>
              <a:rPr lang="en-US" altLang="zh-CN" sz="2000" dirty="0"/>
              <a:t>add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a</a:t>
            </a:r>
            <a:endParaRPr lang="zh-CN" altLang="en-US" sz="2000" dirty="0"/>
          </a:p>
        </p:txBody>
      </p:sp>
      <p:sp>
        <p:nvSpPr>
          <p:cNvPr id="17" name="矩形: 圆角 16"/>
          <p:cNvSpPr/>
          <p:nvPr/>
        </p:nvSpPr>
        <p:spPr>
          <a:xfrm>
            <a:off x="4321520" y="3244958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If then </a:t>
            </a:r>
            <a:r>
              <a:rPr lang="zh-CN" altLang="en-US" sz="2000" dirty="0"/>
              <a:t>代码块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b</a:t>
            </a:r>
            <a:endParaRPr lang="zh-CN" altLang="en-US" sz="2000" dirty="0"/>
          </a:p>
        </p:txBody>
      </p:sp>
      <p:sp>
        <p:nvSpPr>
          <p:cNvPr id="18" name="矩形: 圆角 17"/>
          <p:cNvSpPr/>
          <p:nvPr/>
        </p:nvSpPr>
        <p:spPr>
          <a:xfrm>
            <a:off x="7779099" y="3244958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If else </a:t>
            </a:r>
            <a:r>
              <a:rPr lang="zh-CN" altLang="en-US" sz="2000" dirty="0"/>
              <a:t>代码块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c</a:t>
            </a:r>
            <a:endParaRPr lang="zh-CN" altLang="en-US" sz="2000" dirty="0"/>
          </a:p>
        </p:txBody>
      </p:sp>
      <p:sp>
        <p:nvSpPr>
          <p:cNvPr id="20" name="矩形: 圆角 19"/>
          <p:cNvSpPr/>
          <p:nvPr/>
        </p:nvSpPr>
        <p:spPr>
          <a:xfrm>
            <a:off x="7779099" y="4682814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一个代码块</a:t>
            </a:r>
            <a:r>
              <a:rPr lang="en-US" altLang="zh-CN" sz="2000" dirty="0"/>
              <a:t>X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d</a:t>
            </a:r>
            <a:endParaRPr lang="zh-CN" altLang="en-US" sz="2000" dirty="0"/>
          </a:p>
        </p:txBody>
      </p:sp>
      <p:sp>
        <p:nvSpPr>
          <p:cNvPr id="24" name="矩形: 圆角 23"/>
          <p:cNvSpPr/>
          <p:nvPr/>
        </p:nvSpPr>
        <p:spPr>
          <a:xfrm>
            <a:off x="10068030" y="3225120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另一个代码块</a:t>
            </a:r>
            <a:r>
              <a:rPr lang="en-US" altLang="zh-CN" sz="2000" dirty="0"/>
              <a:t>Y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t</a:t>
            </a:r>
            <a:endParaRPr lang="zh-CN" altLang="en-US" sz="2000" dirty="0"/>
          </a:p>
        </p:txBody>
      </p:sp>
      <p:cxnSp>
        <p:nvCxnSpPr>
          <p:cNvPr id="11" name="直接箭头连接符 10"/>
          <p:cNvCxnSpPr>
            <a:stCxn id="17" idx="0"/>
            <a:endCxn id="3" idx="1"/>
          </p:cNvCxnSpPr>
          <p:nvPr/>
        </p:nvCxnSpPr>
        <p:spPr>
          <a:xfrm flipV="1">
            <a:off x="5337086" y="2264160"/>
            <a:ext cx="683444" cy="98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8" idx="0"/>
            <a:endCxn id="3" idx="3"/>
          </p:cNvCxnSpPr>
          <p:nvPr/>
        </p:nvCxnSpPr>
        <p:spPr>
          <a:xfrm flipH="1" flipV="1">
            <a:off x="8051661" y="2264160"/>
            <a:ext cx="743004" cy="98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0" idx="0"/>
            <a:endCxn id="18" idx="2"/>
          </p:cNvCxnSpPr>
          <p:nvPr/>
        </p:nvCxnSpPr>
        <p:spPr>
          <a:xfrm flipV="1">
            <a:off x="8794665" y="4121646"/>
            <a:ext cx="0" cy="561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4" idx="0"/>
            <a:endCxn id="3" idx="3"/>
          </p:cNvCxnSpPr>
          <p:nvPr/>
        </p:nvCxnSpPr>
        <p:spPr>
          <a:xfrm flipH="1" flipV="1">
            <a:off x="8051661" y="2264160"/>
            <a:ext cx="3031935" cy="9609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箭头: 右 3"/>
          <p:cNvSpPr/>
          <p:nvPr/>
        </p:nvSpPr>
        <p:spPr>
          <a:xfrm flipH="1">
            <a:off x="3438580" y="2512723"/>
            <a:ext cx="1142997" cy="3165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46625" y="219090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当前执行的代码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箭头: 右 20"/>
          <p:cNvSpPr/>
          <p:nvPr/>
        </p:nvSpPr>
        <p:spPr>
          <a:xfrm rot="10800000" flipH="1">
            <a:off x="5170499" y="1898042"/>
            <a:ext cx="738084" cy="3165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967587" y="4963420"/>
            <a:ext cx="3305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创建，初始化为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50" y="2030520"/>
            <a:ext cx="2803538" cy="4504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250" y="2030520"/>
            <a:ext cx="2803538" cy="4504214"/>
          </a:xfrm>
          <a:prstGeom prst="rect">
            <a:avLst/>
          </a:prstGeom>
        </p:spPr>
      </p:pic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变量的作用域：局部变量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0031" y="1525422"/>
            <a:ext cx="10491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稍复杂的例子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6020530" y="1825816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函数</a:t>
            </a:r>
            <a:r>
              <a:rPr lang="en-US" altLang="zh-CN" sz="2000" dirty="0"/>
              <a:t>add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a</a:t>
            </a:r>
            <a:endParaRPr lang="zh-CN" altLang="en-US" sz="2000" dirty="0"/>
          </a:p>
        </p:txBody>
      </p:sp>
      <p:sp>
        <p:nvSpPr>
          <p:cNvPr id="17" name="矩形: 圆角 16"/>
          <p:cNvSpPr/>
          <p:nvPr/>
        </p:nvSpPr>
        <p:spPr>
          <a:xfrm>
            <a:off x="4321520" y="3244958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If then </a:t>
            </a:r>
            <a:r>
              <a:rPr lang="zh-CN" altLang="en-US" sz="2000" dirty="0"/>
              <a:t>代码块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b</a:t>
            </a:r>
            <a:endParaRPr lang="zh-CN" altLang="en-US" sz="2000" dirty="0"/>
          </a:p>
        </p:txBody>
      </p:sp>
      <p:sp>
        <p:nvSpPr>
          <p:cNvPr id="18" name="矩形: 圆角 17"/>
          <p:cNvSpPr/>
          <p:nvPr/>
        </p:nvSpPr>
        <p:spPr>
          <a:xfrm>
            <a:off x="7779099" y="3244958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If else </a:t>
            </a:r>
            <a:r>
              <a:rPr lang="zh-CN" altLang="en-US" sz="2000" dirty="0"/>
              <a:t>代码块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c</a:t>
            </a:r>
            <a:endParaRPr lang="zh-CN" altLang="en-US" sz="2000" dirty="0"/>
          </a:p>
        </p:txBody>
      </p:sp>
      <p:sp>
        <p:nvSpPr>
          <p:cNvPr id="20" name="矩形: 圆角 19"/>
          <p:cNvSpPr/>
          <p:nvPr/>
        </p:nvSpPr>
        <p:spPr>
          <a:xfrm>
            <a:off x="7779099" y="4682814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一个代码块</a:t>
            </a:r>
            <a:r>
              <a:rPr lang="en-US" altLang="zh-CN" sz="2000" dirty="0"/>
              <a:t>X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d</a:t>
            </a:r>
            <a:endParaRPr lang="zh-CN" altLang="en-US" sz="2000" dirty="0"/>
          </a:p>
        </p:txBody>
      </p:sp>
      <p:sp>
        <p:nvSpPr>
          <p:cNvPr id="24" name="矩形: 圆角 23"/>
          <p:cNvSpPr/>
          <p:nvPr/>
        </p:nvSpPr>
        <p:spPr>
          <a:xfrm>
            <a:off x="10068030" y="3225120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另一个代码块</a:t>
            </a:r>
            <a:r>
              <a:rPr lang="en-US" altLang="zh-CN" sz="2000" dirty="0"/>
              <a:t>Y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t</a:t>
            </a:r>
            <a:endParaRPr lang="zh-CN" altLang="en-US" sz="2000" dirty="0"/>
          </a:p>
        </p:txBody>
      </p:sp>
      <p:cxnSp>
        <p:nvCxnSpPr>
          <p:cNvPr id="11" name="直接箭头连接符 10"/>
          <p:cNvCxnSpPr>
            <a:stCxn id="17" idx="0"/>
            <a:endCxn id="3" idx="1"/>
          </p:cNvCxnSpPr>
          <p:nvPr/>
        </p:nvCxnSpPr>
        <p:spPr>
          <a:xfrm flipV="1">
            <a:off x="5337086" y="2264160"/>
            <a:ext cx="683444" cy="98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8" idx="0"/>
            <a:endCxn id="3" idx="3"/>
          </p:cNvCxnSpPr>
          <p:nvPr/>
        </p:nvCxnSpPr>
        <p:spPr>
          <a:xfrm flipH="1" flipV="1">
            <a:off x="8051661" y="2264160"/>
            <a:ext cx="743004" cy="98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0" idx="0"/>
            <a:endCxn id="18" idx="2"/>
          </p:cNvCxnSpPr>
          <p:nvPr/>
        </p:nvCxnSpPr>
        <p:spPr>
          <a:xfrm flipV="1">
            <a:off x="8794665" y="4121646"/>
            <a:ext cx="0" cy="561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4" idx="0"/>
            <a:endCxn id="3" idx="3"/>
          </p:cNvCxnSpPr>
          <p:nvPr/>
        </p:nvCxnSpPr>
        <p:spPr>
          <a:xfrm flipH="1" flipV="1">
            <a:off x="8051661" y="2264160"/>
            <a:ext cx="3031935" cy="9609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箭头: 右 3"/>
          <p:cNvSpPr/>
          <p:nvPr/>
        </p:nvSpPr>
        <p:spPr>
          <a:xfrm flipH="1">
            <a:off x="3256482" y="3429000"/>
            <a:ext cx="807238" cy="3165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29057" y="28290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当前执行的代码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箭头: 右 20"/>
          <p:cNvSpPr/>
          <p:nvPr/>
        </p:nvSpPr>
        <p:spPr>
          <a:xfrm rot="11381321" flipH="1">
            <a:off x="6016423" y="2993809"/>
            <a:ext cx="1414005" cy="3165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67587" y="4963420"/>
            <a:ext cx="34163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创建，并未初始化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其值不确定。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注意，变量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不会销毁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因为此时还在函数块内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变量的作用域：局部变量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0031" y="1525422"/>
            <a:ext cx="10491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稍复杂的例子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6020530" y="1825816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函数</a:t>
            </a:r>
            <a:r>
              <a:rPr lang="en-US" altLang="zh-CN" sz="2000" dirty="0"/>
              <a:t>add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a</a:t>
            </a:r>
            <a:endParaRPr lang="zh-CN" altLang="en-US" sz="2000" dirty="0"/>
          </a:p>
        </p:txBody>
      </p:sp>
      <p:sp>
        <p:nvSpPr>
          <p:cNvPr id="17" name="矩形: 圆角 16"/>
          <p:cNvSpPr/>
          <p:nvPr/>
        </p:nvSpPr>
        <p:spPr>
          <a:xfrm>
            <a:off x="4321520" y="3244958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If then </a:t>
            </a:r>
            <a:r>
              <a:rPr lang="zh-CN" altLang="en-US" sz="2000" dirty="0"/>
              <a:t>代码块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b</a:t>
            </a:r>
            <a:endParaRPr lang="zh-CN" altLang="en-US" sz="2000" dirty="0"/>
          </a:p>
        </p:txBody>
      </p:sp>
      <p:sp>
        <p:nvSpPr>
          <p:cNvPr id="18" name="矩形: 圆角 17"/>
          <p:cNvSpPr/>
          <p:nvPr/>
        </p:nvSpPr>
        <p:spPr>
          <a:xfrm>
            <a:off x="7779099" y="3244958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If else </a:t>
            </a:r>
            <a:r>
              <a:rPr lang="zh-CN" altLang="en-US" sz="2000" dirty="0"/>
              <a:t>代码块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c</a:t>
            </a:r>
            <a:endParaRPr lang="zh-CN" altLang="en-US" sz="2000" dirty="0"/>
          </a:p>
        </p:txBody>
      </p:sp>
      <p:sp>
        <p:nvSpPr>
          <p:cNvPr id="20" name="矩形: 圆角 19"/>
          <p:cNvSpPr/>
          <p:nvPr/>
        </p:nvSpPr>
        <p:spPr>
          <a:xfrm>
            <a:off x="7779099" y="4682814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一个代码块</a:t>
            </a:r>
            <a:r>
              <a:rPr lang="en-US" altLang="zh-CN" sz="2000" dirty="0"/>
              <a:t>X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d</a:t>
            </a:r>
            <a:endParaRPr lang="zh-CN" altLang="en-US" sz="2000" dirty="0"/>
          </a:p>
        </p:txBody>
      </p:sp>
      <p:sp>
        <p:nvSpPr>
          <p:cNvPr id="24" name="矩形: 圆角 23"/>
          <p:cNvSpPr/>
          <p:nvPr/>
        </p:nvSpPr>
        <p:spPr>
          <a:xfrm>
            <a:off x="10068030" y="3225120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另一个代码块</a:t>
            </a:r>
            <a:r>
              <a:rPr lang="en-US" altLang="zh-CN" sz="2000" dirty="0"/>
              <a:t>Y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t</a:t>
            </a:r>
            <a:endParaRPr lang="zh-CN" altLang="en-US" sz="2000" dirty="0"/>
          </a:p>
        </p:txBody>
      </p:sp>
      <p:cxnSp>
        <p:nvCxnSpPr>
          <p:cNvPr id="11" name="直接箭头连接符 10"/>
          <p:cNvCxnSpPr>
            <a:stCxn id="17" idx="0"/>
            <a:endCxn id="3" idx="1"/>
          </p:cNvCxnSpPr>
          <p:nvPr/>
        </p:nvCxnSpPr>
        <p:spPr>
          <a:xfrm flipV="1">
            <a:off x="5337086" y="2264160"/>
            <a:ext cx="683444" cy="98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8" idx="0"/>
            <a:endCxn id="3" idx="3"/>
          </p:cNvCxnSpPr>
          <p:nvPr/>
        </p:nvCxnSpPr>
        <p:spPr>
          <a:xfrm flipH="1" flipV="1">
            <a:off x="8051661" y="2264160"/>
            <a:ext cx="743004" cy="98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0" idx="0"/>
            <a:endCxn id="18" idx="2"/>
          </p:cNvCxnSpPr>
          <p:nvPr/>
        </p:nvCxnSpPr>
        <p:spPr>
          <a:xfrm flipV="1">
            <a:off x="8794665" y="4121646"/>
            <a:ext cx="0" cy="561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4" idx="0"/>
            <a:endCxn id="3" idx="3"/>
          </p:cNvCxnSpPr>
          <p:nvPr/>
        </p:nvCxnSpPr>
        <p:spPr>
          <a:xfrm flipH="1" flipV="1">
            <a:off x="8051661" y="2264160"/>
            <a:ext cx="3031935" cy="9609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箭头: 右 3"/>
          <p:cNvSpPr/>
          <p:nvPr/>
        </p:nvSpPr>
        <p:spPr>
          <a:xfrm flipH="1">
            <a:off x="3492469" y="3993993"/>
            <a:ext cx="807238" cy="3165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292157" y="417320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当前执行的代码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箭头: 右 20"/>
          <p:cNvSpPr/>
          <p:nvPr/>
        </p:nvSpPr>
        <p:spPr>
          <a:xfrm rot="11381321" flipH="1">
            <a:off x="6253815" y="4426286"/>
            <a:ext cx="1414005" cy="3165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60664" y="4959337"/>
            <a:ext cx="41184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创建，初始化为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注意，变量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还没销毁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因为此时还在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 else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块内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50" y="2030520"/>
            <a:ext cx="2803538" cy="4504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变量的作用域：局部变量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0031" y="1525422"/>
            <a:ext cx="10491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稍复杂的例子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6020530" y="1825816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函数</a:t>
            </a:r>
            <a:r>
              <a:rPr lang="en-US" altLang="zh-CN" sz="2000" dirty="0"/>
              <a:t>add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a</a:t>
            </a:r>
            <a:endParaRPr lang="zh-CN" altLang="en-US" sz="2000" dirty="0"/>
          </a:p>
        </p:txBody>
      </p:sp>
      <p:sp>
        <p:nvSpPr>
          <p:cNvPr id="17" name="矩形: 圆角 16"/>
          <p:cNvSpPr/>
          <p:nvPr/>
        </p:nvSpPr>
        <p:spPr>
          <a:xfrm>
            <a:off x="4321520" y="3244958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If then </a:t>
            </a:r>
            <a:r>
              <a:rPr lang="zh-CN" altLang="en-US" sz="2000" dirty="0"/>
              <a:t>代码块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b</a:t>
            </a:r>
            <a:endParaRPr lang="zh-CN" altLang="en-US" sz="2000" dirty="0"/>
          </a:p>
        </p:txBody>
      </p:sp>
      <p:sp>
        <p:nvSpPr>
          <p:cNvPr id="18" name="矩形: 圆角 17"/>
          <p:cNvSpPr/>
          <p:nvPr/>
        </p:nvSpPr>
        <p:spPr>
          <a:xfrm>
            <a:off x="7779099" y="3244958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If else </a:t>
            </a:r>
            <a:r>
              <a:rPr lang="zh-CN" altLang="en-US" sz="2000" dirty="0"/>
              <a:t>代码块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c</a:t>
            </a:r>
            <a:endParaRPr lang="zh-CN" altLang="en-US" sz="2000" dirty="0"/>
          </a:p>
        </p:txBody>
      </p:sp>
      <p:sp>
        <p:nvSpPr>
          <p:cNvPr id="20" name="矩形: 圆角 19"/>
          <p:cNvSpPr/>
          <p:nvPr/>
        </p:nvSpPr>
        <p:spPr>
          <a:xfrm>
            <a:off x="7779099" y="4682814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一个代码块</a:t>
            </a:r>
            <a:r>
              <a:rPr lang="en-US" altLang="zh-CN" sz="2000" dirty="0"/>
              <a:t>X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d</a:t>
            </a:r>
            <a:endParaRPr lang="zh-CN" altLang="en-US" sz="2000" dirty="0"/>
          </a:p>
        </p:txBody>
      </p:sp>
      <p:sp>
        <p:nvSpPr>
          <p:cNvPr id="24" name="矩形: 圆角 23"/>
          <p:cNvSpPr/>
          <p:nvPr/>
        </p:nvSpPr>
        <p:spPr>
          <a:xfrm>
            <a:off x="10068030" y="3225120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另一个代码块</a:t>
            </a:r>
            <a:r>
              <a:rPr lang="en-US" altLang="zh-CN" sz="2000" dirty="0"/>
              <a:t>Y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t</a:t>
            </a:r>
            <a:endParaRPr lang="zh-CN" altLang="en-US" sz="2000" dirty="0"/>
          </a:p>
        </p:txBody>
      </p:sp>
      <p:cxnSp>
        <p:nvCxnSpPr>
          <p:cNvPr id="11" name="直接箭头连接符 10"/>
          <p:cNvCxnSpPr>
            <a:stCxn id="17" idx="0"/>
            <a:endCxn id="3" idx="1"/>
          </p:cNvCxnSpPr>
          <p:nvPr/>
        </p:nvCxnSpPr>
        <p:spPr>
          <a:xfrm flipV="1">
            <a:off x="5337086" y="2264160"/>
            <a:ext cx="683444" cy="98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8" idx="0"/>
            <a:endCxn id="3" idx="3"/>
          </p:cNvCxnSpPr>
          <p:nvPr/>
        </p:nvCxnSpPr>
        <p:spPr>
          <a:xfrm flipH="1" flipV="1">
            <a:off x="8051661" y="2264160"/>
            <a:ext cx="743004" cy="98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0" idx="0"/>
            <a:endCxn id="18" idx="2"/>
          </p:cNvCxnSpPr>
          <p:nvPr/>
        </p:nvCxnSpPr>
        <p:spPr>
          <a:xfrm flipV="1">
            <a:off x="8794665" y="4121646"/>
            <a:ext cx="0" cy="561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4" idx="0"/>
            <a:endCxn id="3" idx="3"/>
          </p:cNvCxnSpPr>
          <p:nvPr/>
        </p:nvCxnSpPr>
        <p:spPr>
          <a:xfrm flipH="1" flipV="1">
            <a:off x="8051661" y="2264160"/>
            <a:ext cx="3031935" cy="9609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箭头: 右 3"/>
          <p:cNvSpPr/>
          <p:nvPr/>
        </p:nvSpPr>
        <p:spPr>
          <a:xfrm flipH="1">
            <a:off x="3585230" y="4594224"/>
            <a:ext cx="1142997" cy="3165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831371" y="456781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当前执行的代码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箭头: 右 20"/>
          <p:cNvSpPr/>
          <p:nvPr/>
        </p:nvSpPr>
        <p:spPr>
          <a:xfrm rot="8684252" flipH="1">
            <a:off x="6587113" y="4219360"/>
            <a:ext cx="1170574" cy="3165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582065" y="5268981"/>
            <a:ext cx="4076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销毁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因为此时已经离开了代码块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50" y="2030520"/>
            <a:ext cx="2803538" cy="4504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变量的作用域：局部变量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0031" y="1525422"/>
            <a:ext cx="10491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稍复杂的例子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6020530" y="1825816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函数</a:t>
            </a:r>
            <a:r>
              <a:rPr lang="en-US" altLang="zh-CN" sz="2000" dirty="0"/>
              <a:t>add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a</a:t>
            </a:r>
            <a:endParaRPr lang="zh-CN" altLang="en-US" sz="2000" dirty="0"/>
          </a:p>
        </p:txBody>
      </p:sp>
      <p:sp>
        <p:nvSpPr>
          <p:cNvPr id="17" name="矩形: 圆角 16"/>
          <p:cNvSpPr/>
          <p:nvPr/>
        </p:nvSpPr>
        <p:spPr>
          <a:xfrm>
            <a:off x="4321520" y="3244958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If then </a:t>
            </a:r>
            <a:r>
              <a:rPr lang="zh-CN" altLang="en-US" sz="2000" dirty="0"/>
              <a:t>代码块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b</a:t>
            </a:r>
            <a:endParaRPr lang="zh-CN" altLang="en-US" sz="2000" dirty="0"/>
          </a:p>
        </p:txBody>
      </p:sp>
      <p:sp>
        <p:nvSpPr>
          <p:cNvPr id="18" name="矩形: 圆角 17"/>
          <p:cNvSpPr/>
          <p:nvPr/>
        </p:nvSpPr>
        <p:spPr>
          <a:xfrm>
            <a:off x="7779099" y="3244958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If else </a:t>
            </a:r>
            <a:r>
              <a:rPr lang="zh-CN" altLang="en-US" sz="2000" dirty="0"/>
              <a:t>代码块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c</a:t>
            </a:r>
            <a:endParaRPr lang="zh-CN" altLang="en-US" sz="2000" dirty="0"/>
          </a:p>
        </p:txBody>
      </p:sp>
      <p:sp>
        <p:nvSpPr>
          <p:cNvPr id="20" name="矩形: 圆角 19"/>
          <p:cNvSpPr/>
          <p:nvPr/>
        </p:nvSpPr>
        <p:spPr>
          <a:xfrm>
            <a:off x="7779099" y="4682814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一个代码块</a:t>
            </a:r>
            <a:r>
              <a:rPr lang="en-US" altLang="zh-CN" sz="2000" dirty="0"/>
              <a:t>X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d</a:t>
            </a:r>
            <a:endParaRPr lang="zh-CN" altLang="en-US" sz="2000" dirty="0"/>
          </a:p>
        </p:txBody>
      </p:sp>
      <p:sp>
        <p:nvSpPr>
          <p:cNvPr id="24" name="矩形: 圆角 23"/>
          <p:cNvSpPr/>
          <p:nvPr/>
        </p:nvSpPr>
        <p:spPr>
          <a:xfrm>
            <a:off x="10068030" y="3225120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另一个代码块</a:t>
            </a:r>
            <a:r>
              <a:rPr lang="en-US" altLang="zh-CN" sz="2000" dirty="0"/>
              <a:t>Y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t</a:t>
            </a:r>
            <a:endParaRPr lang="zh-CN" altLang="en-US" sz="2000" dirty="0"/>
          </a:p>
        </p:txBody>
      </p:sp>
      <p:cxnSp>
        <p:nvCxnSpPr>
          <p:cNvPr id="11" name="直接箭头连接符 10"/>
          <p:cNvCxnSpPr>
            <a:stCxn id="17" idx="0"/>
            <a:endCxn id="3" idx="1"/>
          </p:cNvCxnSpPr>
          <p:nvPr/>
        </p:nvCxnSpPr>
        <p:spPr>
          <a:xfrm flipV="1">
            <a:off x="5337086" y="2264160"/>
            <a:ext cx="683444" cy="98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8" idx="0"/>
            <a:endCxn id="3" idx="3"/>
          </p:cNvCxnSpPr>
          <p:nvPr/>
        </p:nvCxnSpPr>
        <p:spPr>
          <a:xfrm flipH="1" flipV="1">
            <a:off x="8051661" y="2264160"/>
            <a:ext cx="743004" cy="98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0" idx="0"/>
            <a:endCxn id="18" idx="2"/>
          </p:cNvCxnSpPr>
          <p:nvPr/>
        </p:nvCxnSpPr>
        <p:spPr>
          <a:xfrm flipV="1">
            <a:off x="8794665" y="4121646"/>
            <a:ext cx="0" cy="561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4" idx="0"/>
            <a:endCxn id="3" idx="3"/>
          </p:cNvCxnSpPr>
          <p:nvPr/>
        </p:nvCxnSpPr>
        <p:spPr>
          <a:xfrm flipH="1" flipV="1">
            <a:off x="8051661" y="2264160"/>
            <a:ext cx="3031935" cy="9609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箭头: 右 3"/>
          <p:cNvSpPr/>
          <p:nvPr/>
        </p:nvSpPr>
        <p:spPr>
          <a:xfrm flipH="1">
            <a:off x="3509339" y="5156511"/>
            <a:ext cx="1142997" cy="3165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78561" y="508003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当前执行的代码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箭头: 右 20"/>
          <p:cNvSpPr/>
          <p:nvPr/>
        </p:nvSpPr>
        <p:spPr>
          <a:xfrm rot="6122149" flipH="1">
            <a:off x="5645971" y="3813055"/>
            <a:ext cx="2299169" cy="3165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554506" y="5501992"/>
            <a:ext cx="4732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销毁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因为此时已经离开了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 else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代码块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50" y="2030520"/>
            <a:ext cx="2803538" cy="4504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变量的作用域：局部变量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0031" y="1525422"/>
            <a:ext cx="10491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稍复杂的例子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6020530" y="1825816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函数</a:t>
            </a:r>
            <a:r>
              <a:rPr lang="en-US" altLang="zh-CN" sz="2000" dirty="0"/>
              <a:t>add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a</a:t>
            </a:r>
            <a:endParaRPr lang="zh-CN" altLang="en-US" sz="2000" dirty="0"/>
          </a:p>
        </p:txBody>
      </p:sp>
      <p:sp>
        <p:nvSpPr>
          <p:cNvPr id="17" name="矩形: 圆角 16"/>
          <p:cNvSpPr/>
          <p:nvPr/>
        </p:nvSpPr>
        <p:spPr>
          <a:xfrm>
            <a:off x="4321520" y="3244958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If then </a:t>
            </a:r>
            <a:r>
              <a:rPr lang="zh-CN" altLang="en-US" sz="2000" dirty="0"/>
              <a:t>代码块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b</a:t>
            </a:r>
            <a:endParaRPr lang="zh-CN" altLang="en-US" sz="2000" dirty="0"/>
          </a:p>
        </p:txBody>
      </p:sp>
      <p:sp>
        <p:nvSpPr>
          <p:cNvPr id="18" name="矩形: 圆角 17"/>
          <p:cNvSpPr/>
          <p:nvPr/>
        </p:nvSpPr>
        <p:spPr>
          <a:xfrm>
            <a:off x="7779099" y="3244958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If else </a:t>
            </a:r>
            <a:r>
              <a:rPr lang="zh-CN" altLang="en-US" sz="2000" dirty="0"/>
              <a:t>代码块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c</a:t>
            </a:r>
            <a:endParaRPr lang="zh-CN" altLang="en-US" sz="2000" dirty="0"/>
          </a:p>
        </p:txBody>
      </p:sp>
      <p:sp>
        <p:nvSpPr>
          <p:cNvPr id="20" name="矩形: 圆角 19"/>
          <p:cNvSpPr/>
          <p:nvPr/>
        </p:nvSpPr>
        <p:spPr>
          <a:xfrm>
            <a:off x="7779099" y="4682814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一个代码块</a:t>
            </a:r>
            <a:r>
              <a:rPr lang="en-US" altLang="zh-CN" sz="2000" dirty="0"/>
              <a:t>X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d</a:t>
            </a:r>
            <a:endParaRPr lang="zh-CN" altLang="en-US" sz="2000" dirty="0"/>
          </a:p>
        </p:txBody>
      </p:sp>
      <p:sp>
        <p:nvSpPr>
          <p:cNvPr id="24" name="矩形: 圆角 23"/>
          <p:cNvSpPr/>
          <p:nvPr/>
        </p:nvSpPr>
        <p:spPr>
          <a:xfrm>
            <a:off x="10068030" y="3225120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另一个代码块</a:t>
            </a:r>
            <a:r>
              <a:rPr lang="en-US" altLang="zh-CN" sz="2000" dirty="0"/>
              <a:t>Y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t</a:t>
            </a:r>
            <a:endParaRPr lang="zh-CN" altLang="en-US" sz="2000" dirty="0"/>
          </a:p>
        </p:txBody>
      </p:sp>
      <p:cxnSp>
        <p:nvCxnSpPr>
          <p:cNvPr id="11" name="直接箭头连接符 10"/>
          <p:cNvCxnSpPr>
            <a:stCxn id="17" idx="0"/>
            <a:endCxn id="3" idx="1"/>
          </p:cNvCxnSpPr>
          <p:nvPr/>
        </p:nvCxnSpPr>
        <p:spPr>
          <a:xfrm flipV="1">
            <a:off x="5337086" y="2264160"/>
            <a:ext cx="683444" cy="98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8" idx="0"/>
            <a:endCxn id="3" idx="3"/>
          </p:cNvCxnSpPr>
          <p:nvPr/>
        </p:nvCxnSpPr>
        <p:spPr>
          <a:xfrm flipH="1" flipV="1">
            <a:off x="8051661" y="2264160"/>
            <a:ext cx="743004" cy="98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0" idx="0"/>
            <a:endCxn id="18" idx="2"/>
          </p:cNvCxnSpPr>
          <p:nvPr/>
        </p:nvCxnSpPr>
        <p:spPr>
          <a:xfrm flipV="1">
            <a:off x="8794665" y="4121646"/>
            <a:ext cx="0" cy="561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4" idx="0"/>
            <a:endCxn id="3" idx="3"/>
          </p:cNvCxnSpPr>
          <p:nvPr/>
        </p:nvCxnSpPr>
        <p:spPr>
          <a:xfrm flipH="1" flipV="1">
            <a:off x="8051661" y="2264160"/>
            <a:ext cx="3031935" cy="9609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箭头: 右 3"/>
          <p:cNvSpPr/>
          <p:nvPr/>
        </p:nvSpPr>
        <p:spPr>
          <a:xfrm flipH="1">
            <a:off x="3523747" y="5607660"/>
            <a:ext cx="1142997" cy="3165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84223" y="52329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当前执行的代码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箭头: 右 20"/>
          <p:cNvSpPr/>
          <p:nvPr/>
        </p:nvSpPr>
        <p:spPr>
          <a:xfrm rot="9503944" flipH="1">
            <a:off x="6082127" y="4252078"/>
            <a:ext cx="4131446" cy="3165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670861" y="5953323"/>
            <a:ext cx="403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创建，初始化为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50" y="2030520"/>
            <a:ext cx="2803538" cy="4504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函数是什么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2" name="学论网-矩形 1"/>
          <p:cNvSpPr/>
          <p:nvPr/>
        </p:nvSpPr>
        <p:spPr>
          <a:xfrm>
            <a:off x="686435" y="1908810"/>
            <a:ext cx="3592195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3" name="学论网-矩形 1"/>
          <p:cNvSpPr/>
          <p:nvPr/>
        </p:nvSpPr>
        <p:spPr>
          <a:xfrm>
            <a:off x="4421505" y="1908810"/>
            <a:ext cx="3307715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4" name="学论网-矩形 1"/>
          <p:cNvSpPr/>
          <p:nvPr/>
        </p:nvSpPr>
        <p:spPr>
          <a:xfrm>
            <a:off x="7876540" y="1908175"/>
            <a:ext cx="3469005" cy="442912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5" name="学论网-www.xuelun.me"/>
          <p:cNvSpPr txBox="1"/>
          <p:nvPr/>
        </p:nvSpPr>
        <p:spPr>
          <a:xfrm>
            <a:off x="1107829" y="1917771"/>
            <a:ext cx="2781302" cy="12491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一个共同实现一个功能的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代码块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4686786" y="1917771"/>
            <a:ext cx="2781302" cy="12491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相当于一个机器，接受输入，对输入进行处理，给出输出。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学论网-www.xuelun.me"/>
          <p:cNvSpPr txBox="1"/>
          <p:nvPr/>
        </p:nvSpPr>
        <p:spPr>
          <a:xfrm>
            <a:off x="8141981" y="1917771"/>
            <a:ext cx="2781302" cy="12491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人类对一个具有一定功能的物体的抽象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53" y="3714034"/>
            <a:ext cx="3014097" cy="1249188"/>
          </a:xfrm>
          <a:prstGeom prst="rect">
            <a:avLst/>
          </a:prstGeom>
        </p:spPr>
      </p:pic>
      <p:sp>
        <p:nvSpPr>
          <p:cNvPr id="14" name="学论网-www.xuelun.me"/>
          <p:cNvSpPr txBox="1"/>
          <p:nvPr/>
        </p:nvSpPr>
        <p:spPr>
          <a:xfrm>
            <a:off x="1117599" y="4963222"/>
            <a:ext cx="2781302" cy="3258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一个实现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a+b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功能的代码块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Adafruit Learning Syste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786" y="3551049"/>
            <a:ext cx="2854569" cy="199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圆角 3"/>
          <p:cNvSpPr/>
          <p:nvPr/>
        </p:nvSpPr>
        <p:spPr>
          <a:xfrm>
            <a:off x="8378499" y="4284756"/>
            <a:ext cx="2465083" cy="5715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能写数分作业的函数</a:t>
            </a:r>
            <a:endParaRPr lang="zh-CN" altLang="en-US" dirty="0"/>
          </a:p>
        </p:txBody>
      </p:sp>
      <p:sp>
        <p:nvSpPr>
          <p:cNvPr id="5" name="矩形: 圆角 4"/>
          <p:cNvSpPr/>
          <p:nvPr/>
        </p:nvSpPr>
        <p:spPr>
          <a:xfrm>
            <a:off x="8378499" y="3299869"/>
            <a:ext cx="2465083" cy="49236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今天布置的数分作业</a:t>
            </a:r>
            <a:endParaRPr lang="zh-CN" altLang="en-US" dirty="0"/>
          </a:p>
        </p:txBody>
      </p:sp>
      <p:sp>
        <p:nvSpPr>
          <p:cNvPr id="19" name="矩形: 圆角 18"/>
          <p:cNvSpPr/>
          <p:nvPr/>
        </p:nvSpPr>
        <p:spPr>
          <a:xfrm>
            <a:off x="8378499" y="5348774"/>
            <a:ext cx="2465083" cy="5715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写完的数分作业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335" y="5180629"/>
            <a:ext cx="1064383" cy="737235"/>
          </a:xfrm>
          <a:prstGeom prst="rect">
            <a:avLst/>
          </a:prstGeom>
        </p:spPr>
      </p:pic>
      <p:sp>
        <p:nvSpPr>
          <p:cNvPr id="9" name="箭头: 下 8"/>
          <p:cNvSpPr/>
          <p:nvPr/>
        </p:nvSpPr>
        <p:spPr>
          <a:xfrm>
            <a:off x="9425354" y="3831186"/>
            <a:ext cx="140677" cy="39855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下 24"/>
          <p:cNvSpPr/>
          <p:nvPr/>
        </p:nvSpPr>
        <p:spPr>
          <a:xfrm>
            <a:off x="9425353" y="4906013"/>
            <a:ext cx="140677" cy="39855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584412" y="3850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输入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9607537" y="49178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1273360" y="59930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学霸</a:t>
            </a:r>
            <a:endParaRPr lang="zh-CN" altLang="en-US" dirty="0"/>
          </a:p>
        </p:txBody>
      </p:sp>
      <p:sp>
        <p:nvSpPr>
          <p:cNvPr id="12" name="箭头: 圆角右 11"/>
          <p:cNvSpPr/>
          <p:nvPr/>
        </p:nvSpPr>
        <p:spPr>
          <a:xfrm flipH="1">
            <a:off x="11001686" y="4500426"/>
            <a:ext cx="394032" cy="571500"/>
          </a:xfrm>
          <a:prstGeom prst="ben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370088" y="466461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抽象成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33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52" grpId="0" bldLvl="0" animBg="1"/>
      <p:bldP spid="53" grpId="0" bldLvl="0" animBg="1"/>
      <p:bldP spid="54" grpId="0" bldLvl="0" animBg="1"/>
      <p:bldP spid="55" grpId="0" animBg="1"/>
      <p:bldP spid="56" grpId="0" animBg="1"/>
      <p:bldP spid="57" grpId="0" animBg="1"/>
      <p:bldP spid="14" grpId="0"/>
      <p:bldP spid="4" grpId="0" animBg="1"/>
      <p:bldP spid="5" grpId="0" animBg="1"/>
      <p:bldP spid="19" grpId="0" animBg="1"/>
      <p:bldP spid="9" grpId="0" animBg="1"/>
      <p:bldP spid="25" grpId="0" animBg="1"/>
      <p:bldP spid="10" grpId="0"/>
      <p:bldP spid="27" grpId="0"/>
      <p:bldP spid="11" grpId="0"/>
      <p:bldP spid="12" grpId="0" animBg="1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变量的作用域：局部变量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0031" y="1525422"/>
            <a:ext cx="10491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稍复杂的例子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6020530" y="1825816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函数</a:t>
            </a:r>
            <a:r>
              <a:rPr lang="en-US" altLang="zh-CN" sz="2000" dirty="0"/>
              <a:t>add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a</a:t>
            </a:r>
            <a:endParaRPr lang="zh-CN" altLang="en-US" sz="2000" dirty="0"/>
          </a:p>
        </p:txBody>
      </p:sp>
      <p:sp>
        <p:nvSpPr>
          <p:cNvPr id="17" name="矩形: 圆角 16"/>
          <p:cNvSpPr/>
          <p:nvPr/>
        </p:nvSpPr>
        <p:spPr>
          <a:xfrm>
            <a:off x="4321520" y="3244958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If then </a:t>
            </a:r>
            <a:r>
              <a:rPr lang="zh-CN" altLang="en-US" sz="2000" dirty="0"/>
              <a:t>代码块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b</a:t>
            </a:r>
            <a:endParaRPr lang="zh-CN" altLang="en-US" sz="2000" dirty="0"/>
          </a:p>
        </p:txBody>
      </p:sp>
      <p:sp>
        <p:nvSpPr>
          <p:cNvPr id="18" name="矩形: 圆角 17"/>
          <p:cNvSpPr/>
          <p:nvPr/>
        </p:nvSpPr>
        <p:spPr>
          <a:xfrm>
            <a:off x="7779099" y="3244958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If else </a:t>
            </a:r>
            <a:r>
              <a:rPr lang="zh-CN" altLang="en-US" sz="2000" dirty="0"/>
              <a:t>代码块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c</a:t>
            </a:r>
            <a:endParaRPr lang="zh-CN" altLang="en-US" sz="2000" dirty="0"/>
          </a:p>
        </p:txBody>
      </p:sp>
      <p:sp>
        <p:nvSpPr>
          <p:cNvPr id="20" name="矩形: 圆角 19"/>
          <p:cNvSpPr/>
          <p:nvPr/>
        </p:nvSpPr>
        <p:spPr>
          <a:xfrm>
            <a:off x="7779099" y="4682814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一个代码块</a:t>
            </a:r>
            <a:r>
              <a:rPr lang="en-US" altLang="zh-CN" sz="2000" dirty="0"/>
              <a:t>X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d</a:t>
            </a:r>
            <a:endParaRPr lang="zh-CN" altLang="en-US" sz="2000" dirty="0"/>
          </a:p>
        </p:txBody>
      </p:sp>
      <p:sp>
        <p:nvSpPr>
          <p:cNvPr id="24" name="矩形: 圆角 23"/>
          <p:cNvSpPr/>
          <p:nvPr/>
        </p:nvSpPr>
        <p:spPr>
          <a:xfrm>
            <a:off x="10068030" y="3225120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另一个代码块</a:t>
            </a:r>
            <a:r>
              <a:rPr lang="en-US" altLang="zh-CN" sz="2000" dirty="0"/>
              <a:t>Y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t</a:t>
            </a:r>
            <a:endParaRPr lang="zh-CN" altLang="en-US" sz="2000" dirty="0"/>
          </a:p>
        </p:txBody>
      </p:sp>
      <p:cxnSp>
        <p:nvCxnSpPr>
          <p:cNvPr id="11" name="直接箭头连接符 10"/>
          <p:cNvCxnSpPr>
            <a:stCxn id="17" idx="0"/>
            <a:endCxn id="3" idx="1"/>
          </p:cNvCxnSpPr>
          <p:nvPr/>
        </p:nvCxnSpPr>
        <p:spPr>
          <a:xfrm flipV="1">
            <a:off x="5337086" y="2264160"/>
            <a:ext cx="683444" cy="98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8" idx="0"/>
            <a:endCxn id="3" idx="3"/>
          </p:cNvCxnSpPr>
          <p:nvPr/>
        </p:nvCxnSpPr>
        <p:spPr>
          <a:xfrm flipH="1" flipV="1">
            <a:off x="8051661" y="2264160"/>
            <a:ext cx="743004" cy="98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0" idx="0"/>
            <a:endCxn id="18" idx="2"/>
          </p:cNvCxnSpPr>
          <p:nvPr/>
        </p:nvCxnSpPr>
        <p:spPr>
          <a:xfrm flipV="1">
            <a:off x="8794665" y="4121646"/>
            <a:ext cx="0" cy="561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4" idx="0"/>
            <a:endCxn id="3" idx="3"/>
          </p:cNvCxnSpPr>
          <p:nvPr/>
        </p:nvCxnSpPr>
        <p:spPr>
          <a:xfrm flipH="1" flipV="1">
            <a:off x="8051661" y="2264160"/>
            <a:ext cx="3031935" cy="9609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箭头: 右 3"/>
          <p:cNvSpPr/>
          <p:nvPr/>
        </p:nvSpPr>
        <p:spPr>
          <a:xfrm flipH="1">
            <a:off x="3420830" y="6023159"/>
            <a:ext cx="1142997" cy="3165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695268" y="599675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当前执行的代码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箭头: 右 20"/>
          <p:cNvSpPr/>
          <p:nvPr/>
        </p:nvSpPr>
        <p:spPr>
          <a:xfrm rot="6122149" flipH="1">
            <a:off x="5064994" y="4283219"/>
            <a:ext cx="3260634" cy="3165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420830" y="5255506"/>
            <a:ext cx="40639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销毁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因为此时已经离开了代码块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50" y="2030520"/>
            <a:ext cx="2803538" cy="4504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变量的作用域：局部变量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0031" y="1525422"/>
            <a:ext cx="10491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稍复杂的例子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6020530" y="1825816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函数</a:t>
            </a:r>
            <a:r>
              <a:rPr lang="en-US" altLang="zh-CN" sz="2000" dirty="0"/>
              <a:t>add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a</a:t>
            </a:r>
            <a:endParaRPr lang="zh-CN" altLang="en-US" sz="2000" dirty="0"/>
          </a:p>
        </p:txBody>
      </p:sp>
      <p:sp>
        <p:nvSpPr>
          <p:cNvPr id="17" name="矩形: 圆角 16"/>
          <p:cNvSpPr/>
          <p:nvPr/>
        </p:nvSpPr>
        <p:spPr>
          <a:xfrm>
            <a:off x="4321520" y="3244958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If then </a:t>
            </a:r>
            <a:r>
              <a:rPr lang="zh-CN" altLang="en-US" sz="2000" dirty="0"/>
              <a:t>代码块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b</a:t>
            </a:r>
            <a:endParaRPr lang="zh-CN" altLang="en-US" sz="2000" dirty="0"/>
          </a:p>
        </p:txBody>
      </p:sp>
      <p:sp>
        <p:nvSpPr>
          <p:cNvPr id="18" name="矩形: 圆角 17"/>
          <p:cNvSpPr/>
          <p:nvPr/>
        </p:nvSpPr>
        <p:spPr>
          <a:xfrm>
            <a:off x="7779099" y="3244958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If else </a:t>
            </a:r>
            <a:r>
              <a:rPr lang="zh-CN" altLang="en-US" sz="2000" dirty="0"/>
              <a:t>代码块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c</a:t>
            </a:r>
            <a:endParaRPr lang="zh-CN" altLang="en-US" sz="2000" dirty="0"/>
          </a:p>
        </p:txBody>
      </p:sp>
      <p:sp>
        <p:nvSpPr>
          <p:cNvPr id="20" name="矩形: 圆角 19"/>
          <p:cNvSpPr/>
          <p:nvPr/>
        </p:nvSpPr>
        <p:spPr>
          <a:xfrm>
            <a:off x="7779099" y="4682814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一个代码块</a:t>
            </a:r>
            <a:r>
              <a:rPr lang="en-US" altLang="zh-CN" sz="2000" dirty="0"/>
              <a:t>X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d</a:t>
            </a:r>
            <a:endParaRPr lang="zh-CN" altLang="en-US" sz="2000" dirty="0"/>
          </a:p>
        </p:txBody>
      </p:sp>
      <p:sp>
        <p:nvSpPr>
          <p:cNvPr id="24" name="矩形: 圆角 23"/>
          <p:cNvSpPr/>
          <p:nvPr/>
        </p:nvSpPr>
        <p:spPr>
          <a:xfrm>
            <a:off x="10068030" y="3225120"/>
            <a:ext cx="2031131" cy="87668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另一个代码块</a:t>
            </a:r>
            <a:r>
              <a:rPr lang="en-US" altLang="zh-CN" sz="2000" dirty="0"/>
              <a:t>Y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t</a:t>
            </a:r>
            <a:endParaRPr lang="zh-CN" altLang="en-US" sz="2000" dirty="0"/>
          </a:p>
        </p:txBody>
      </p:sp>
      <p:cxnSp>
        <p:nvCxnSpPr>
          <p:cNvPr id="11" name="直接箭头连接符 10"/>
          <p:cNvCxnSpPr>
            <a:stCxn id="17" idx="0"/>
            <a:endCxn id="3" idx="1"/>
          </p:cNvCxnSpPr>
          <p:nvPr/>
        </p:nvCxnSpPr>
        <p:spPr>
          <a:xfrm flipV="1">
            <a:off x="5337086" y="2264160"/>
            <a:ext cx="683444" cy="98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8" idx="0"/>
            <a:endCxn id="3" idx="3"/>
          </p:cNvCxnSpPr>
          <p:nvPr/>
        </p:nvCxnSpPr>
        <p:spPr>
          <a:xfrm flipH="1" flipV="1">
            <a:off x="8051661" y="2264160"/>
            <a:ext cx="743004" cy="980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0" idx="0"/>
            <a:endCxn id="18" idx="2"/>
          </p:cNvCxnSpPr>
          <p:nvPr/>
        </p:nvCxnSpPr>
        <p:spPr>
          <a:xfrm flipV="1">
            <a:off x="8794665" y="4121646"/>
            <a:ext cx="0" cy="561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4" idx="0"/>
            <a:endCxn id="3" idx="3"/>
          </p:cNvCxnSpPr>
          <p:nvPr/>
        </p:nvCxnSpPr>
        <p:spPr>
          <a:xfrm flipH="1" flipV="1">
            <a:off x="8051661" y="2264160"/>
            <a:ext cx="3031935" cy="9609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箭头: 右 3"/>
          <p:cNvSpPr/>
          <p:nvPr/>
        </p:nvSpPr>
        <p:spPr>
          <a:xfrm flipH="1">
            <a:off x="3411930" y="6516386"/>
            <a:ext cx="1142997" cy="3165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609246" y="6463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当前执行的代码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11930" y="5394216"/>
            <a:ext cx="4442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销毁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因为此时已经离开了函数块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50" y="2030520"/>
            <a:ext cx="2803538" cy="4504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变量的作用域：全局变量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0031" y="1638259"/>
            <a:ext cx="10491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全局变量在函数外声明，一般在代码的顶部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在任何函数内都可以访问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30" y="2577207"/>
            <a:ext cx="2622931" cy="3934397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850029" y="3036130"/>
            <a:ext cx="1365426" cy="60436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789485" y="3036130"/>
            <a:ext cx="1839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全局变量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tot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89485" y="4437199"/>
            <a:ext cx="4558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里可以访问全局变量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tot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89485" y="5219741"/>
            <a:ext cx="5109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全局变量会在程序初始时自动初始化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生命周期是整个程序的运行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直到程序结束才会被销毁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9"/>
          <p:cNvGraphicFramePr>
            <a:graphicFrameLocks noGrp="1"/>
          </p:cNvGraphicFramePr>
          <p:nvPr/>
        </p:nvGraphicFramePr>
        <p:xfrm>
          <a:off x="5557716" y="2156982"/>
          <a:ext cx="5872286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6143"/>
                <a:gridCol w="2936143"/>
              </a:tblGrid>
              <a:tr h="24998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数据类型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初始值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char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‘\0’</a:t>
                      </a:r>
                      <a:endParaRPr lang="en-US" altLang="zh-CN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float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double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pointer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NULL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2" grpId="0"/>
      <p:bldP spid="17" grpId="0" animBg="1"/>
      <p:bldP spid="5" grpId="0"/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910" y="2676337"/>
            <a:ext cx="3209908" cy="3010672"/>
          </a:xfrm>
          <a:prstGeom prst="rect">
            <a:avLst/>
          </a:prstGeom>
        </p:spPr>
      </p:pic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变量的作用域：形式参数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0031" y="1638259"/>
            <a:ext cx="10491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形式参数在函数参数列表声明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其性质和局部变量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一样，但会被调用函数的参数初始化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519192" y="2592365"/>
            <a:ext cx="1593286" cy="37943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772847" y="3198167"/>
            <a:ext cx="4988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形式参数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a,b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，分别被初始化为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72847" y="4856012"/>
            <a:ext cx="787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在函数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内均可被访问，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生命周期持续整个函数执行过程，当函数执行完后才销毁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2" grpId="0"/>
      <p:bldP spid="17" grpId="0" animBg="1"/>
      <p:bldP spid="5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变量的作用域：变量同名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21911" y="1395663"/>
            <a:ext cx="52992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变量同名，会产生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屏蔽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的效果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6" y="1564453"/>
            <a:ext cx="2160002" cy="5031632"/>
          </a:xfrm>
          <a:prstGeom prst="rect">
            <a:avLst/>
          </a:prstGeom>
        </p:spPr>
      </p:pic>
      <p:sp>
        <p:nvSpPr>
          <p:cNvPr id="14" name="矩形: 圆角 13"/>
          <p:cNvSpPr/>
          <p:nvPr/>
        </p:nvSpPr>
        <p:spPr>
          <a:xfrm>
            <a:off x="4331851" y="4028638"/>
            <a:ext cx="1955528" cy="6086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函数</a:t>
            </a:r>
            <a:r>
              <a:rPr lang="en-US" altLang="zh-CN" sz="2000" dirty="0"/>
              <a:t>add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b</a:t>
            </a:r>
            <a:endParaRPr lang="zh-CN" altLang="en-US" sz="2000" dirty="0"/>
          </a:p>
        </p:txBody>
      </p:sp>
      <p:sp>
        <p:nvSpPr>
          <p:cNvPr id="15" name="矩形: 圆角 14"/>
          <p:cNvSpPr/>
          <p:nvPr/>
        </p:nvSpPr>
        <p:spPr>
          <a:xfrm>
            <a:off x="2574150" y="4793222"/>
            <a:ext cx="1955528" cy="6086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If then </a:t>
            </a:r>
            <a:r>
              <a:rPr lang="zh-CN" altLang="en-US" sz="2000" dirty="0"/>
              <a:t>代码块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b</a:t>
            </a:r>
            <a:endParaRPr lang="zh-CN" altLang="en-US" sz="2000" dirty="0"/>
          </a:p>
        </p:txBody>
      </p:sp>
      <p:sp>
        <p:nvSpPr>
          <p:cNvPr id="16" name="矩形: 圆角 15"/>
          <p:cNvSpPr/>
          <p:nvPr/>
        </p:nvSpPr>
        <p:spPr>
          <a:xfrm>
            <a:off x="6112892" y="4793222"/>
            <a:ext cx="1955528" cy="6086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If else </a:t>
            </a:r>
            <a:r>
              <a:rPr lang="zh-CN" altLang="en-US" sz="2000" dirty="0"/>
              <a:t>代码块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a</a:t>
            </a:r>
            <a:endParaRPr lang="zh-CN" altLang="en-US" sz="2000" dirty="0"/>
          </a:p>
        </p:txBody>
      </p:sp>
      <p:sp>
        <p:nvSpPr>
          <p:cNvPr id="18" name="矩形: 圆角 17"/>
          <p:cNvSpPr/>
          <p:nvPr/>
        </p:nvSpPr>
        <p:spPr>
          <a:xfrm>
            <a:off x="6112892" y="5832691"/>
            <a:ext cx="1955528" cy="6086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一个代码块</a:t>
            </a:r>
            <a:r>
              <a:rPr lang="en-US" altLang="zh-CN" sz="2000" dirty="0"/>
              <a:t>X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d</a:t>
            </a:r>
            <a:endParaRPr lang="zh-CN" altLang="en-US" sz="2000" dirty="0"/>
          </a:p>
        </p:txBody>
      </p:sp>
      <p:sp>
        <p:nvSpPr>
          <p:cNvPr id="19" name="矩形: 圆角 18"/>
          <p:cNvSpPr/>
          <p:nvPr/>
        </p:nvSpPr>
        <p:spPr>
          <a:xfrm>
            <a:off x="9277702" y="3223502"/>
            <a:ext cx="1955528" cy="6086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main</a:t>
            </a:r>
            <a:r>
              <a:rPr lang="zh-CN" altLang="en-US" sz="2000" dirty="0"/>
              <a:t>函数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b</a:t>
            </a:r>
            <a:endParaRPr lang="zh-CN" altLang="en-US" sz="2000" dirty="0"/>
          </a:p>
        </p:txBody>
      </p:sp>
      <p:cxnSp>
        <p:nvCxnSpPr>
          <p:cNvPr id="20" name="直接箭头连接符 19"/>
          <p:cNvCxnSpPr>
            <a:stCxn id="15" idx="0"/>
            <a:endCxn id="14" idx="1"/>
          </p:cNvCxnSpPr>
          <p:nvPr/>
        </p:nvCxnSpPr>
        <p:spPr>
          <a:xfrm flipV="1">
            <a:off x="3551914" y="4332961"/>
            <a:ext cx="779937" cy="460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6" idx="0"/>
            <a:endCxn id="14" idx="3"/>
          </p:cNvCxnSpPr>
          <p:nvPr/>
        </p:nvCxnSpPr>
        <p:spPr>
          <a:xfrm flipH="1" flipV="1">
            <a:off x="6287379" y="4332961"/>
            <a:ext cx="803277" cy="460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8" idx="0"/>
            <a:endCxn id="16" idx="2"/>
          </p:cNvCxnSpPr>
          <p:nvPr/>
        </p:nvCxnSpPr>
        <p:spPr>
          <a:xfrm flipV="1">
            <a:off x="7090656" y="5401868"/>
            <a:ext cx="0" cy="4308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9" idx="0"/>
            <a:endCxn id="25" idx="3"/>
          </p:cNvCxnSpPr>
          <p:nvPr/>
        </p:nvCxnSpPr>
        <p:spPr>
          <a:xfrm flipH="1" flipV="1">
            <a:off x="8801101" y="2346925"/>
            <a:ext cx="1454365" cy="8765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: 圆角 24"/>
          <p:cNvSpPr/>
          <p:nvPr/>
        </p:nvSpPr>
        <p:spPr>
          <a:xfrm>
            <a:off x="6845573" y="2042602"/>
            <a:ext cx="1955528" cy="6086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全局</a:t>
            </a:r>
            <a:endParaRPr lang="en-US" altLang="zh-CN" sz="2000" dirty="0"/>
          </a:p>
          <a:p>
            <a:pPr algn="ctr"/>
            <a:r>
              <a:rPr lang="zh-CN" altLang="en-US" sz="2000" dirty="0"/>
              <a:t>变量</a:t>
            </a:r>
            <a:r>
              <a:rPr lang="en-US" altLang="zh-CN" sz="2000" dirty="0"/>
              <a:t>a</a:t>
            </a:r>
            <a:endParaRPr lang="zh-CN" altLang="en-US" sz="2000" dirty="0"/>
          </a:p>
        </p:txBody>
      </p:sp>
      <p:sp>
        <p:nvSpPr>
          <p:cNvPr id="26" name="矩形: 圆角 25"/>
          <p:cNvSpPr/>
          <p:nvPr/>
        </p:nvSpPr>
        <p:spPr>
          <a:xfrm>
            <a:off x="4336739" y="3124677"/>
            <a:ext cx="1955528" cy="6086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函数</a:t>
            </a:r>
            <a:r>
              <a:rPr lang="en-US" altLang="zh-CN" sz="2000" dirty="0"/>
              <a:t>add</a:t>
            </a:r>
            <a:endParaRPr lang="en-US" altLang="zh-CN" sz="2000" dirty="0"/>
          </a:p>
          <a:p>
            <a:pPr algn="ctr"/>
            <a:r>
              <a:rPr lang="zh-CN" altLang="en-US" sz="2000" dirty="0"/>
              <a:t>形式参数</a:t>
            </a:r>
            <a:r>
              <a:rPr lang="en-US" altLang="zh-CN" sz="2000" dirty="0"/>
              <a:t>a</a:t>
            </a:r>
            <a:endParaRPr lang="zh-CN" altLang="en-US" sz="2000" dirty="0"/>
          </a:p>
        </p:txBody>
      </p:sp>
      <p:cxnSp>
        <p:nvCxnSpPr>
          <p:cNvPr id="31" name="直接箭头连接符 30"/>
          <p:cNvCxnSpPr>
            <a:stCxn id="14" idx="0"/>
            <a:endCxn id="26" idx="2"/>
          </p:cNvCxnSpPr>
          <p:nvPr/>
        </p:nvCxnSpPr>
        <p:spPr>
          <a:xfrm flipV="1">
            <a:off x="5309615" y="3733323"/>
            <a:ext cx="4888" cy="2953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6" idx="0"/>
            <a:endCxn id="25" idx="1"/>
          </p:cNvCxnSpPr>
          <p:nvPr/>
        </p:nvCxnSpPr>
        <p:spPr>
          <a:xfrm flipV="1">
            <a:off x="5314503" y="2346925"/>
            <a:ext cx="1531070" cy="7777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1952533" y="4030230"/>
            <a:ext cx="332975" cy="3027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44" idx="6"/>
            <a:endCxn id="16" idx="1"/>
          </p:cNvCxnSpPr>
          <p:nvPr/>
        </p:nvCxnSpPr>
        <p:spPr>
          <a:xfrm>
            <a:off x="2285508" y="4181596"/>
            <a:ext cx="3827384" cy="91594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813105" y="2920772"/>
            <a:ext cx="277142" cy="20390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>
            <a:stCxn id="48" idx="6"/>
            <a:endCxn id="26" idx="1"/>
          </p:cNvCxnSpPr>
          <p:nvPr/>
        </p:nvCxnSpPr>
        <p:spPr>
          <a:xfrm>
            <a:off x="1090247" y="3022725"/>
            <a:ext cx="3246492" cy="40627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1240071" y="5832691"/>
            <a:ext cx="332975" cy="3027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2315678" y="582715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全局变量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083183" y="5984056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d=a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会往上溯源找到第一个符合名字的变量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391716" y="3889761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但同一个代码块里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不可声明两次同样名字的变量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184" y="4537730"/>
            <a:ext cx="2319468" cy="1769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2" grpId="0"/>
      <p:bldP spid="14" grpId="0" animBg="1"/>
      <p:bldP spid="15" grpId="0" animBg="1"/>
      <p:bldP spid="16" grpId="0" animBg="1"/>
      <p:bldP spid="18" grpId="0" animBg="1"/>
      <p:bldP spid="19" grpId="0" animBg="1"/>
      <p:bldP spid="25" grpId="0" animBg="1"/>
      <p:bldP spid="26" grpId="0" animBg="1"/>
      <p:bldP spid="44" grpId="0" animBg="1"/>
      <p:bldP spid="48" grpId="0" animBg="1"/>
      <p:bldP spid="52" grpId="0" animBg="1"/>
      <p:bldP spid="56" grpId="0"/>
      <p:bldP spid="57" grpId="0"/>
      <p:bldP spid="5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变量的作用域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graphicFrame>
        <p:nvGraphicFramePr>
          <p:cNvPr id="5" name="表格 5"/>
          <p:cNvGraphicFramePr>
            <a:graphicFrameLocks noGrp="1"/>
          </p:cNvGraphicFramePr>
          <p:nvPr/>
        </p:nvGraphicFramePr>
        <p:xfrm>
          <a:off x="425752" y="2270658"/>
          <a:ext cx="11394832" cy="3865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708"/>
                <a:gridCol w="2848708"/>
                <a:gridCol w="2848708"/>
                <a:gridCol w="2848708"/>
              </a:tblGrid>
              <a:tr h="8922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位置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种类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初始化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生命周期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8922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在函数或代码块里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局部变量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local variables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必须手动初始化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整个函数（块）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8922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在所有函数外面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全局变量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Global variables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自动初始化为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整个程序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8922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在函数参数列表里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形式参数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Formal parameters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根据传输参数值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自动初始化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整个函数（块）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递归函数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3910" y="1766488"/>
            <a:ext cx="8745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递归函数（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recursive function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）是一种能够调用自身的函数。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这种技术叫做递归（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recursion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485" y="2597485"/>
            <a:ext cx="2151917" cy="4081987"/>
          </a:xfrm>
          <a:prstGeom prst="rect">
            <a:avLst/>
          </a:prstGeom>
        </p:spPr>
      </p:pic>
      <p:cxnSp>
        <p:nvCxnSpPr>
          <p:cNvPr id="25" name="直接连接符 24"/>
          <p:cNvCxnSpPr/>
          <p:nvPr/>
        </p:nvCxnSpPr>
        <p:spPr>
          <a:xfrm>
            <a:off x="4603402" y="5820508"/>
            <a:ext cx="237182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6975230" y="2769577"/>
            <a:ext cx="0" cy="30509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4603402" y="2769577"/>
            <a:ext cx="23718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603402" y="3722077"/>
            <a:ext cx="21197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6723184" y="2921977"/>
            <a:ext cx="0" cy="800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4603402" y="2921977"/>
            <a:ext cx="211978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855447" y="333338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自身调用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484149" y="3787210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当然，不能无休止的调用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使用条件语句等避免无休止调用，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即满足一定条件后停止自身调用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2" grpId="0"/>
      <p:bldP spid="44" grpId="0"/>
      <p:bldP spid="4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递归函数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02" y="1730636"/>
            <a:ext cx="4505325" cy="49434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69858" y="1730636"/>
            <a:ext cx="6669742" cy="408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一个简单的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1+2+3+…+n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的递归计算函数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最初，从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函数，并传递一个参数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number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number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，则在下一次调用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时，传递参数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。直到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条件不满足，执行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else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语句里的返回，直到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递归函数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02" y="1730636"/>
            <a:ext cx="4505325" cy="4943475"/>
          </a:xfrm>
          <a:prstGeom prst="rect">
            <a:avLst/>
          </a:prstGeom>
        </p:spPr>
      </p:pic>
      <p:pic>
        <p:nvPicPr>
          <p:cNvPr id="11266" name="Picture 2" descr="Calculation of sum of natural number using recur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15" y="0"/>
            <a:ext cx="3273181" cy="687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递归函数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1628427"/>
            <a:ext cx="120053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递归使程序代码优雅简洁。但是，由于调用函数的缘故，递归通常要慢得多。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但是递归的概念至关重要，它经常用在数据结构和算法中，比如图的搜索与回溯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0" name="Picture 2" descr="Depth-First Search (DFS) | Brilliant Math &amp;amp; Science Wiki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961" y="2398803"/>
            <a:ext cx="8185272" cy="445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函数有什么用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40202" y="1893070"/>
            <a:ext cx="8119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函数能够将一大块代码分解成若干个模块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Transfer Test Worksheet: Function Machines in AQE and GL tes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96" y="2928815"/>
            <a:ext cx="3646976" cy="240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2276382" y="5564366"/>
            <a:ext cx="178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一个大程序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133" y="2891760"/>
            <a:ext cx="4229730" cy="247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8128336" y="556436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分解成两个小函数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箭头: 右 8"/>
          <p:cNvSpPr/>
          <p:nvPr/>
        </p:nvSpPr>
        <p:spPr>
          <a:xfrm>
            <a:off x="5131160" y="3886200"/>
            <a:ext cx="1617785" cy="28135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539943" y="352071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85392" y="5271978"/>
            <a:ext cx="2355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易于理解！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易于修改！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6" grpId="0"/>
      <p:bldP spid="7" grpId="0"/>
      <p:bldP spid="8" grpId="0"/>
      <p:bldP spid="9" grpId="0" animBg="1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总结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5123" y="1776046"/>
            <a:ext cx="10219464" cy="2353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函数就是一个能完成特定功能的代码块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函数可以有传入参数，也可以有返回值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函数的传入参数分为按值传递和引用传递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函数里定义的变量叫局部变量，传入参数叫做形式参数，函数外定义的变量叫全局变量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函数可以自身调用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3805603" y="2360077"/>
            <a:ext cx="4580793" cy="213784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115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谢谢</a:t>
            </a:r>
            <a:endParaRPr lang="zh-CN" altLang="en-US" sz="115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函数的优点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3104" y="1766488"/>
            <a:ext cx="81194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使代码的可重用性高！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能够以</a:t>
            </a:r>
            <a:r>
              <a:rPr lang="zh-CN" altLang="en-US" sz="2800" b="1" dirty="0"/>
              <a:t>模块化</a:t>
            </a:r>
            <a:r>
              <a:rPr lang="zh-CN" altLang="en-US" dirty="0"/>
              <a:t>的形式编程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代码优化，不必书写更多代码</a:t>
            </a:r>
            <a:endParaRPr lang="en-US" altLang="zh-CN" dirty="0"/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FF0000"/>
                </a:solidFill>
              </a:rPr>
              <a:t>容易</a:t>
            </a:r>
            <a:r>
              <a:rPr lang="en-US" altLang="zh-CN" sz="3600" dirty="0">
                <a:solidFill>
                  <a:srgbClr val="FF0000"/>
                </a:solidFill>
              </a:rPr>
              <a:t>Debug</a:t>
            </a:r>
            <a:r>
              <a:rPr lang="zh-CN" altLang="en-US" sz="3600" dirty="0">
                <a:solidFill>
                  <a:srgbClr val="FF0000"/>
                </a:solidFill>
              </a:rPr>
              <a:t>！</a:t>
            </a:r>
            <a:endParaRPr lang="en-US" altLang="zh-CN" sz="3600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517" y="3483629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以模块化的形式对一天的生活进行规划！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509205" y="4704486"/>
            <a:ext cx="1404465" cy="63304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学习数分</a:t>
            </a:r>
            <a:endParaRPr lang="zh-CN" altLang="en-US" dirty="0"/>
          </a:p>
        </p:txBody>
      </p:sp>
      <p:sp>
        <p:nvSpPr>
          <p:cNvPr id="4" name="箭头: 右 3"/>
          <p:cNvSpPr/>
          <p:nvPr/>
        </p:nvSpPr>
        <p:spPr>
          <a:xfrm>
            <a:off x="509206" y="4342243"/>
            <a:ext cx="10020554" cy="1682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40930" y="39829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</a:t>
            </a:r>
            <a:endParaRPr lang="zh-CN" altLang="en-US" dirty="0"/>
          </a:p>
        </p:txBody>
      </p:sp>
      <p:sp>
        <p:nvSpPr>
          <p:cNvPr id="19" name="矩形: 圆角 18"/>
          <p:cNvSpPr/>
          <p:nvPr/>
        </p:nvSpPr>
        <p:spPr>
          <a:xfrm>
            <a:off x="2471687" y="4690854"/>
            <a:ext cx="1404465" cy="63304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刷</a:t>
            </a:r>
            <a:r>
              <a:rPr lang="en-US" altLang="zh-CN" dirty="0"/>
              <a:t>B</a:t>
            </a:r>
            <a:r>
              <a:rPr lang="zh-CN" altLang="en-US" dirty="0"/>
              <a:t>站</a:t>
            </a:r>
            <a:endParaRPr lang="zh-CN" altLang="en-US" dirty="0"/>
          </a:p>
        </p:txBody>
      </p:sp>
      <p:sp>
        <p:nvSpPr>
          <p:cNvPr id="20" name="矩形: 圆角 19"/>
          <p:cNvSpPr/>
          <p:nvPr/>
        </p:nvSpPr>
        <p:spPr>
          <a:xfrm>
            <a:off x="4434169" y="4690854"/>
            <a:ext cx="1659852" cy="63304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学习程序设计</a:t>
            </a:r>
            <a:endParaRPr lang="zh-CN" altLang="en-US" dirty="0"/>
          </a:p>
        </p:txBody>
      </p:sp>
      <p:sp>
        <p:nvSpPr>
          <p:cNvPr id="21" name="矩形: 圆角 20"/>
          <p:cNvSpPr/>
          <p:nvPr/>
        </p:nvSpPr>
        <p:spPr>
          <a:xfrm>
            <a:off x="6652038" y="4690854"/>
            <a:ext cx="1659852" cy="63304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刷知乎</a:t>
            </a:r>
            <a:endParaRPr lang="zh-CN" altLang="en-US" dirty="0"/>
          </a:p>
        </p:txBody>
      </p:sp>
      <p:sp>
        <p:nvSpPr>
          <p:cNvPr id="23" name="矩形: 圆角 22"/>
          <p:cNvSpPr/>
          <p:nvPr/>
        </p:nvSpPr>
        <p:spPr>
          <a:xfrm>
            <a:off x="8869907" y="4686189"/>
            <a:ext cx="1659852" cy="63304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学习高代</a:t>
            </a:r>
            <a:endParaRPr lang="zh-CN" altLang="en-US" dirty="0"/>
          </a:p>
        </p:txBody>
      </p:sp>
      <p:sp>
        <p:nvSpPr>
          <p:cNvPr id="12" name="箭头: 右 11"/>
          <p:cNvSpPr/>
          <p:nvPr/>
        </p:nvSpPr>
        <p:spPr>
          <a:xfrm>
            <a:off x="1971359" y="4950069"/>
            <a:ext cx="433754" cy="168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/>
          <p:cNvSpPr/>
          <p:nvPr/>
        </p:nvSpPr>
        <p:spPr>
          <a:xfrm>
            <a:off x="3938283" y="4936903"/>
            <a:ext cx="433754" cy="168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/>
          <p:cNvSpPr/>
          <p:nvPr/>
        </p:nvSpPr>
        <p:spPr>
          <a:xfrm>
            <a:off x="6156152" y="4923271"/>
            <a:ext cx="433754" cy="168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/>
          <p:cNvSpPr/>
          <p:nvPr/>
        </p:nvSpPr>
        <p:spPr>
          <a:xfrm>
            <a:off x="8374021" y="4915630"/>
            <a:ext cx="433754" cy="168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71754" y="5470381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学习极限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学习积分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完成作业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121367" y="550430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看番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98154" y="550430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学习函数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学习指针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665559" y="5504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吃瓜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124362" y="547716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学习行列式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学习线性变换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下 13"/>
          <p:cNvSpPr/>
          <p:nvPr/>
        </p:nvSpPr>
        <p:spPr>
          <a:xfrm>
            <a:off x="11007969" y="4686189"/>
            <a:ext cx="175846" cy="187287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285597" y="4606962"/>
            <a:ext cx="457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自顶向下的规划</a:t>
            </a:r>
            <a:endParaRPr lang="zh-CN" altLang="en-US" dirty="0"/>
          </a:p>
        </p:txBody>
      </p:sp>
      <p:pic>
        <p:nvPicPr>
          <p:cNvPr id="4098" name="Picture 2" descr="Debugging Made Easy with This New Feature in Angular 9 | Syncfusion Blo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912" y="1704815"/>
            <a:ext cx="4077288" cy="228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6" grpId="0"/>
      <p:bldP spid="2" grpId="0"/>
      <p:bldP spid="3" grpId="0" animBg="1"/>
      <p:bldP spid="4" grpId="0" animBg="1"/>
      <p:bldP spid="5" grpId="0"/>
      <p:bldP spid="19" grpId="0" animBg="1"/>
      <p:bldP spid="20" grpId="0" animBg="1"/>
      <p:bldP spid="21" grpId="0" animBg="1"/>
      <p:bldP spid="23" grpId="0" animBg="1"/>
      <p:bldP spid="12" grpId="0" animBg="1"/>
      <p:bldP spid="24" grpId="0" animBg="1"/>
      <p:bldP spid="25" grpId="0" animBg="1"/>
      <p:bldP spid="26" grpId="0" animBg="1"/>
      <p:bldP spid="13" grpId="0"/>
      <p:bldP spid="28" grpId="0"/>
      <p:bldP spid="29" grpId="0"/>
      <p:bldP spid="30" grpId="0"/>
      <p:bldP spid="31" grpId="0"/>
      <p:bldP spid="14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函数的声明与定义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5752" y="1724456"/>
            <a:ext cx="4474302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函数的定义（</a:t>
            </a:r>
            <a:r>
              <a:rPr lang="en-US" altLang="zh-CN" sz="2800" b="1" dirty="0"/>
              <a:t>Definitions</a:t>
            </a:r>
            <a:r>
              <a:rPr lang="zh-CN" altLang="en-US" sz="2800" b="1" dirty="0"/>
              <a:t>）</a:t>
            </a:r>
            <a:endParaRPr lang="en-US" altLang="zh-CN" sz="2800" b="1" dirty="0"/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给出函数名（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function_name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92D050"/>
              </a:buCl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输入参数（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parameter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92D050"/>
              </a:buCl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输出类型（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return_type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92D050"/>
              </a:buCl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函数主体（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body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函数主体即函数的内部逻辑代码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31" y="4345129"/>
            <a:ext cx="6551977" cy="1721026"/>
          </a:xfrm>
          <a:prstGeom prst="rect">
            <a:avLst/>
          </a:prstGeom>
        </p:spPr>
      </p:pic>
      <p:pic>
        <p:nvPicPr>
          <p:cNvPr id="3074" name="Picture 2" descr="Functions Freebie {function notation - function machine - evaluate  functions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509" y="1924914"/>
            <a:ext cx="3390010" cy="452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/>
          <p:nvPr/>
        </p:nvCxnSpPr>
        <p:spPr>
          <a:xfrm>
            <a:off x="4000500" y="2444262"/>
            <a:ext cx="263769" cy="1900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763108" y="2678563"/>
            <a:ext cx="1371600" cy="1666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958362" y="2866292"/>
            <a:ext cx="290146" cy="14788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485900" y="3261946"/>
            <a:ext cx="0" cy="1943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6027923" y="2866292"/>
            <a:ext cx="3159292" cy="15630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3182815" y="4945517"/>
            <a:ext cx="6453554" cy="470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4264269" y="2129468"/>
            <a:ext cx="4800600" cy="2215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 flipV="1">
            <a:off x="2365132" y="4659923"/>
            <a:ext cx="8484576" cy="15630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函数的声明与定义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5752" y="1724456"/>
            <a:ext cx="4474302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函数的定义（</a:t>
            </a:r>
            <a:r>
              <a:rPr lang="en-US" altLang="zh-CN" sz="2800" b="1" dirty="0"/>
              <a:t>Definitions</a:t>
            </a:r>
            <a:r>
              <a:rPr lang="zh-CN" altLang="en-US" sz="2800" b="1" dirty="0"/>
              <a:t>）</a:t>
            </a:r>
            <a:endParaRPr lang="en-US" altLang="zh-CN" sz="2800" b="1" dirty="0"/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给出函数名（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function_name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92D050"/>
              </a:buCl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输入参数（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parameter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92D050"/>
              </a:buCl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输出类型（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return_type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92D050"/>
              </a:buCl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函数主体（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body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函数主体即函数的内部逻辑代码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31" y="4345129"/>
            <a:ext cx="6551977" cy="172102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008" y="1841271"/>
            <a:ext cx="4700736" cy="19482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79019" y="3789484"/>
            <a:ext cx="3248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函数名：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输入参数：整型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，整型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输出类型：整型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函数主体：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c=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a+b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35247" y="6066155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语言中，函数名必须是唯一的！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函数的声明与定义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5752" y="1724456"/>
            <a:ext cx="4567276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函数的声明（</a:t>
            </a:r>
            <a:r>
              <a:rPr lang="en-US" altLang="zh-CN" sz="2800" b="1" dirty="0"/>
              <a:t>Declaration</a:t>
            </a:r>
            <a:r>
              <a:rPr lang="zh-CN" altLang="en-US" sz="2800" b="1" dirty="0"/>
              <a:t>）</a:t>
            </a:r>
            <a:endParaRPr lang="en-US" altLang="zh-CN" sz="2800" b="1" dirty="0"/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给出函数名（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function_name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92D050"/>
              </a:buCl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输入参数（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parameter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92D050"/>
              </a:buCl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输出类型（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return_type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没有函数主体（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body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也叫函数的接口信息。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99888" y="2617006"/>
            <a:ext cx="3248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函数名：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输入参数：整型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，整型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输出类型：整型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函数主体：未定义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85" y="3904721"/>
            <a:ext cx="6551720" cy="4637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405" y="1851553"/>
            <a:ext cx="4700736" cy="5759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3769" y="4554415"/>
            <a:ext cx="11341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：为何会有声明？直接定义不就好了吗？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：声明的意义是告诉编译器函数信息，这样定义能在另一个地方书写。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虽然我还不会写，但先放一个函数在这里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.jpg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声明函数只有一句话，可以把所有的函数声明放在单独一个文件里。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作为用户使用者，我们不关心函数是如何实现，我们只关心如何调用函数。而函数声明就只保留了这些信息。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免翻可用！神器卷土重来，我先放一盒纸巾在这里- 虚拟精华| 微信公众号文章阅读- We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88" y="4104005"/>
            <a:ext cx="1806820" cy="152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函数的声明与定义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5752" y="1724456"/>
            <a:ext cx="4567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函数的声明（</a:t>
            </a:r>
            <a:r>
              <a:rPr lang="en-US" altLang="zh-CN" sz="2800" b="1" dirty="0"/>
              <a:t>Declaration</a:t>
            </a:r>
            <a:r>
              <a:rPr lang="zh-CN" altLang="en-US" sz="2800" b="1" dirty="0"/>
              <a:t>）</a:t>
            </a: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60" y="2186121"/>
            <a:ext cx="3743156" cy="3704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510" y="2186120"/>
            <a:ext cx="6375809" cy="359598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46285" y="588137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一目了然！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一眼知道如何调用！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舒心！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80463" y="5881379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不关心函数怎么实现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需要在万千代码中辛苦找到函数接口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烦心！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69877" y="1724456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语言自带的标准库函数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004723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4267</Words>
  <Application>WPS 演示</Application>
  <PresentationFormat>宽屏</PresentationFormat>
  <Paragraphs>758</Paragraphs>
  <Slides>41</Slides>
  <Notes>41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Impact MT Std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刘先森</cp:lastModifiedBy>
  <cp:revision>194</cp:revision>
  <dcterms:created xsi:type="dcterms:W3CDTF">2016-11-24T09:20:00Z</dcterms:created>
  <dcterms:modified xsi:type="dcterms:W3CDTF">2021-08-15T09:24:03Z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7E38F6AF0AEB4547AE4ACB4243E3DBEC</vt:lpwstr>
  </property>
</Properties>
</file>